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321" r:id="rId2"/>
    <p:sldId id="322" r:id="rId3"/>
    <p:sldId id="323" r:id="rId4"/>
    <p:sldId id="313" r:id="rId5"/>
    <p:sldId id="317" r:id="rId6"/>
    <p:sldId id="318" r:id="rId7"/>
    <p:sldId id="320" r:id="rId8"/>
    <p:sldId id="316" r:id="rId9"/>
    <p:sldId id="258" r:id="rId10"/>
    <p:sldId id="259" r:id="rId11"/>
    <p:sldId id="260" r:id="rId12"/>
    <p:sldId id="261" r:id="rId13"/>
    <p:sldId id="262" r:id="rId14"/>
    <p:sldId id="263" r:id="rId15"/>
    <p:sldId id="264" r:id="rId16"/>
    <p:sldId id="310" r:id="rId17"/>
    <p:sldId id="265" r:id="rId18"/>
    <p:sldId id="267" r:id="rId19"/>
    <p:sldId id="268" r:id="rId20"/>
    <p:sldId id="269" r:id="rId21"/>
    <p:sldId id="270" r:id="rId22"/>
    <p:sldId id="271" r:id="rId23"/>
    <p:sldId id="272" r:id="rId24"/>
    <p:sldId id="273" r:id="rId25"/>
    <p:sldId id="274" r:id="rId26"/>
    <p:sldId id="275" r:id="rId27"/>
    <p:sldId id="276" r:id="rId28"/>
    <p:sldId id="277" r:id="rId29"/>
    <p:sldId id="280" r:id="rId30"/>
    <p:sldId id="281" r:id="rId31"/>
    <p:sldId id="282" r:id="rId32"/>
    <p:sldId id="283" r:id="rId33"/>
    <p:sldId id="284" r:id="rId34"/>
    <p:sldId id="285" r:id="rId35"/>
    <p:sldId id="286" r:id="rId36"/>
    <p:sldId id="287" r:id="rId37"/>
    <p:sldId id="289" r:id="rId38"/>
    <p:sldId id="290" r:id="rId39"/>
    <p:sldId id="291" r:id="rId40"/>
    <p:sldId id="292" r:id="rId41"/>
    <p:sldId id="311" r:id="rId42"/>
    <p:sldId id="312" r:id="rId43"/>
    <p:sldId id="293" r:id="rId44"/>
    <p:sldId id="298" r:id="rId45"/>
    <p:sldId id="299" r:id="rId46"/>
    <p:sldId id="303" r:id="rId47"/>
    <p:sldId id="305" r:id="rId48"/>
    <p:sldId id="306" r:id="rId4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F52AA8-7093-4C0C-8FFC-F2A7027B30F1}" type="datetimeFigureOut">
              <a:rPr kumimoji="1" lang="ja-JP" altLang="en-US" smtClean="0"/>
              <a:pPr/>
              <a:t>2015/4/16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C86D16-099F-4B23-9D93-43089A6D8A96}" type="slidenum">
              <a:rPr kumimoji="1" lang="ja-JP" altLang="en-US" smtClean="0"/>
              <a:pPr/>
              <a:t>&lt;#&gt;</a:t>
            </a:fld>
            <a:endParaRPr kumimoji="1" lang="ja-JP" altLang="en-US"/>
          </a:p>
        </p:txBody>
      </p:sp>
    </p:spTree>
    <p:extLst>
      <p:ext uri="{BB962C8B-B14F-4D97-AF65-F5344CB8AC3E}">
        <p14:creationId xmlns="" xmlns:p14="http://schemas.microsoft.com/office/powerpoint/2010/main" val="8186309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8AEEE36-D0A9-49DE-A2ED-37327D67B7B3}" type="slidenum">
              <a:rPr kumimoji="1" lang="ja-JP" altLang="en-US" smtClean="0"/>
              <a:pPr/>
              <a:t>1</a:t>
            </a:fld>
            <a:endParaRPr kumimoji="1" lang="ja-JP" altLang="en-US"/>
          </a:p>
        </p:txBody>
      </p:sp>
    </p:spTree>
    <p:extLst>
      <p:ext uri="{BB962C8B-B14F-4D97-AF65-F5344CB8AC3E}">
        <p14:creationId xmlns:p14="http://schemas.microsoft.com/office/powerpoint/2010/main" xmlns="" val="1611243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056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056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7F75AD-FE17-4214-A941-AF60EF5517FE}" type="slidenum">
              <a:rPr lang="ja-JP" altLang="en-US" smtClean="0">
                <a:latin typeface="Arial" pitchFamily="34" charset="0"/>
              </a:rPr>
              <a:pPr/>
              <a:t>10</a:t>
            </a:fld>
            <a:endParaRPr lang="ja-JP" altLang="en-US" smtClean="0">
              <a:latin typeface="Arial" pitchFamily="34" charset="0"/>
            </a:endParaRPr>
          </a:p>
        </p:txBody>
      </p:sp>
    </p:spTree>
    <p:extLst>
      <p:ext uri="{BB962C8B-B14F-4D97-AF65-F5344CB8AC3E}">
        <p14:creationId xmlns="" xmlns:p14="http://schemas.microsoft.com/office/powerpoint/2010/main" val="2912461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158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158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5F5B4D-9B1B-4199-9074-4A17400497F1}" type="slidenum">
              <a:rPr lang="ja-JP" altLang="en-US" smtClean="0">
                <a:latin typeface="Arial" pitchFamily="34" charset="0"/>
              </a:rPr>
              <a:pPr/>
              <a:t>11</a:t>
            </a:fld>
            <a:endParaRPr lang="ja-JP" altLang="en-US" smtClean="0">
              <a:latin typeface="Arial" pitchFamily="34" charset="0"/>
            </a:endParaRPr>
          </a:p>
        </p:txBody>
      </p:sp>
    </p:spTree>
    <p:extLst>
      <p:ext uri="{BB962C8B-B14F-4D97-AF65-F5344CB8AC3E}">
        <p14:creationId xmlns="" xmlns:p14="http://schemas.microsoft.com/office/powerpoint/2010/main" val="16756967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261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261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C561A8-9DB4-4C5B-A6D1-330D85D9C4CA}" type="slidenum">
              <a:rPr lang="ja-JP" altLang="en-US" smtClean="0">
                <a:latin typeface="Arial" pitchFamily="34" charset="0"/>
              </a:rPr>
              <a:pPr/>
              <a:t>12</a:t>
            </a:fld>
            <a:endParaRPr lang="ja-JP" altLang="en-US" smtClean="0">
              <a:latin typeface="Arial" pitchFamily="34" charset="0"/>
            </a:endParaRPr>
          </a:p>
        </p:txBody>
      </p:sp>
    </p:spTree>
    <p:extLst>
      <p:ext uri="{BB962C8B-B14F-4D97-AF65-F5344CB8AC3E}">
        <p14:creationId xmlns="" xmlns:p14="http://schemas.microsoft.com/office/powerpoint/2010/main" val="2150602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363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363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27725E-A504-4BDA-9512-40B40F529875}" type="slidenum">
              <a:rPr lang="ja-JP" altLang="en-US" smtClean="0">
                <a:latin typeface="Arial" pitchFamily="34" charset="0"/>
              </a:rPr>
              <a:pPr/>
              <a:t>13</a:t>
            </a:fld>
            <a:endParaRPr lang="ja-JP" altLang="en-US" smtClean="0">
              <a:latin typeface="Arial" pitchFamily="34" charset="0"/>
            </a:endParaRPr>
          </a:p>
        </p:txBody>
      </p:sp>
    </p:spTree>
    <p:extLst>
      <p:ext uri="{BB962C8B-B14F-4D97-AF65-F5344CB8AC3E}">
        <p14:creationId xmlns="" xmlns:p14="http://schemas.microsoft.com/office/powerpoint/2010/main" val="4138374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46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466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45E7E9-BFEB-4385-93F8-CE801C3FE850}" type="slidenum">
              <a:rPr lang="ja-JP" altLang="en-US" smtClean="0">
                <a:latin typeface="Arial" pitchFamily="34" charset="0"/>
              </a:rPr>
              <a:pPr/>
              <a:t>14</a:t>
            </a:fld>
            <a:endParaRPr lang="ja-JP" altLang="en-US" smtClean="0">
              <a:latin typeface="Arial" pitchFamily="34" charset="0"/>
            </a:endParaRPr>
          </a:p>
        </p:txBody>
      </p:sp>
    </p:spTree>
    <p:extLst>
      <p:ext uri="{BB962C8B-B14F-4D97-AF65-F5344CB8AC3E}">
        <p14:creationId xmlns="" xmlns:p14="http://schemas.microsoft.com/office/powerpoint/2010/main" val="32494580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322FE93-CD42-485B-A79B-22C1F20DC974}" type="slidenum">
              <a:rPr kumimoji="1" lang="ja-JP" altLang="en-US" smtClean="0"/>
              <a:pPr/>
              <a:t>15</a:t>
            </a:fld>
            <a:endParaRPr kumimoji="1" lang="ja-JP" altLang="en-US"/>
          </a:p>
        </p:txBody>
      </p:sp>
    </p:spTree>
    <p:extLst>
      <p:ext uri="{BB962C8B-B14F-4D97-AF65-F5344CB8AC3E}">
        <p14:creationId xmlns="" xmlns:p14="http://schemas.microsoft.com/office/powerpoint/2010/main" val="37521462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7C86D16-099F-4B23-9D93-43089A6D8A96}"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568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568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BC47D59-BE81-4F2D-AB87-77843D1C2A0E}" type="slidenum">
              <a:rPr lang="ja-JP" altLang="en-US" smtClean="0">
                <a:latin typeface="Arial" pitchFamily="34" charset="0"/>
              </a:rPr>
              <a:pPr/>
              <a:t>17</a:t>
            </a:fld>
            <a:endParaRPr lang="ja-JP" altLang="en-US" smtClean="0">
              <a:latin typeface="Arial" pitchFamily="34" charset="0"/>
            </a:endParaRPr>
          </a:p>
        </p:txBody>
      </p:sp>
    </p:spTree>
    <p:extLst>
      <p:ext uri="{BB962C8B-B14F-4D97-AF65-F5344CB8AC3E}">
        <p14:creationId xmlns="" xmlns:p14="http://schemas.microsoft.com/office/powerpoint/2010/main" val="219994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77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77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1B98BA1-4CB5-497F-AA4F-EA82C7DF60A2}" type="slidenum">
              <a:rPr lang="ja-JP" altLang="en-US" smtClean="0">
                <a:latin typeface="Arial" pitchFamily="34" charset="0"/>
              </a:rPr>
              <a:pPr/>
              <a:t>18</a:t>
            </a:fld>
            <a:endParaRPr lang="ja-JP" altLang="en-US" smtClean="0">
              <a:latin typeface="Arial" pitchFamily="34" charset="0"/>
            </a:endParaRPr>
          </a:p>
        </p:txBody>
      </p:sp>
    </p:spTree>
    <p:extLst>
      <p:ext uri="{BB962C8B-B14F-4D97-AF65-F5344CB8AC3E}">
        <p14:creationId xmlns="" xmlns:p14="http://schemas.microsoft.com/office/powerpoint/2010/main" val="17639496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87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87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03695C-7665-4DB8-A8D5-A92EF4A1CD22}" type="slidenum">
              <a:rPr lang="ja-JP" altLang="en-US" smtClean="0">
                <a:latin typeface="Arial" pitchFamily="34" charset="0"/>
              </a:rPr>
              <a:pPr/>
              <a:t>19</a:t>
            </a:fld>
            <a:endParaRPr lang="ja-JP" altLang="en-US" smtClean="0">
              <a:latin typeface="Arial" pitchFamily="34" charset="0"/>
            </a:endParaRPr>
          </a:p>
        </p:txBody>
      </p:sp>
    </p:spTree>
    <p:extLst>
      <p:ext uri="{BB962C8B-B14F-4D97-AF65-F5344CB8AC3E}">
        <p14:creationId xmlns="" xmlns:p14="http://schemas.microsoft.com/office/powerpoint/2010/main" val="1979664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7C86D16-099F-4B23-9D93-43089A6D8A96}"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97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978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E0E594-3F98-4DEE-A619-D0E98FC0DD8A}" type="slidenum">
              <a:rPr lang="ja-JP" altLang="en-US" smtClean="0">
                <a:latin typeface="Arial" pitchFamily="34" charset="0"/>
              </a:rPr>
              <a:pPr/>
              <a:t>20</a:t>
            </a:fld>
            <a:endParaRPr lang="ja-JP" altLang="en-US" smtClean="0">
              <a:latin typeface="Arial" pitchFamily="34" charset="0"/>
            </a:endParaRPr>
          </a:p>
        </p:txBody>
      </p:sp>
    </p:spTree>
    <p:extLst>
      <p:ext uri="{BB962C8B-B14F-4D97-AF65-F5344CB8AC3E}">
        <p14:creationId xmlns="" xmlns:p14="http://schemas.microsoft.com/office/powerpoint/2010/main" val="16879889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08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08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5BBA42-75EA-427C-8FFA-F0312979D632}" type="slidenum">
              <a:rPr lang="ja-JP" altLang="en-US" smtClean="0">
                <a:latin typeface="Arial" pitchFamily="34" charset="0"/>
              </a:rPr>
              <a:pPr/>
              <a:t>21</a:t>
            </a:fld>
            <a:endParaRPr lang="ja-JP" altLang="en-US" smtClean="0">
              <a:latin typeface="Arial" pitchFamily="34" charset="0"/>
            </a:endParaRPr>
          </a:p>
        </p:txBody>
      </p:sp>
    </p:spTree>
    <p:extLst>
      <p:ext uri="{BB962C8B-B14F-4D97-AF65-F5344CB8AC3E}">
        <p14:creationId xmlns="" xmlns:p14="http://schemas.microsoft.com/office/powerpoint/2010/main" val="32770894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18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18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045150-BE6A-4BCE-9CA8-D6B3035EA275}" type="slidenum">
              <a:rPr lang="ja-JP" altLang="en-US" smtClean="0">
                <a:latin typeface="Arial" pitchFamily="34" charset="0"/>
              </a:rPr>
              <a:pPr/>
              <a:t>22</a:t>
            </a:fld>
            <a:endParaRPr lang="ja-JP" altLang="en-US" smtClean="0">
              <a:latin typeface="Arial" pitchFamily="34" charset="0"/>
            </a:endParaRPr>
          </a:p>
        </p:txBody>
      </p:sp>
    </p:spTree>
    <p:extLst>
      <p:ext uri="{BB962C8B-B14F-4D97-AF65-F5344CB8AC3E}">
        <p14:creationId xmlns="" xmlns:p14="http://schemas.microsoft.com/office/powerpoint/2010/main" val="15738393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28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28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8530BE-E44F-4681-BFE2-E0808997C881}" type="slidenum">
              <a:rPr lang="ja-JP" altLang="en-US" smtClean="0">
                <a:latin typeface="Arial" pitchFamily="34" charset="0"/>
              </a:rPr>
              <a:pPr/>
              <a:t>23</a:t>
            </a:fld>
            <a:endParaRPr lang="ja-JP" altLang="en-US" smtClean="0">
              <a:latin typeface="Arial" pitchFamily="34" charset="0"/>
            </a:endParaRPr>
          </a:p>
        </p:txBody>
      </p:sp>
    </p:spTree>
    <p:extLst>
      <p:ext uri="{BB962C8B-B14F-4D97-AF65-F5344CB8AC3E}">
        <p14:creationId xmlns="" xmlns:p14="http://schemas.microsoft.com/office/powerpoint/2010/main" val="2923662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38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38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6E6175-EDF6-46B7-9CED-978CCA593294}" type="slidenum">
              <a:rPr lang="ja-JP" altLang="en-US" smtClean="0">
                <a:latin typeface="Arial" pitchFamily="34" charset="0"/>
              </a:rPr>
              <a:pPr/>
              <a:t>24</a:t>
            </a:fld>
            <a:endParaRPr lang="ja-JP" altLang="en-US" smtClean="0">
              <a:latin typeface="Arial" pitchFamily="34" charset="0"/>
            </a:endParaRPr>
          </a:p>
        </p:txBody>
      </p:sp>
    </p:spTree>
    <p:extLst>
      <p:ext uri="{BB962C8B-B14F-4D97-AF65-F5344CB8AC3E}">
        <p14:creationId xmlns="" xmlns:p14="http://schemas.microsoft.com/office/powerpoint/2010/main" val="6608261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48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49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318FB3-B7BD-4067-8600-33F3CA4B60EF}" type="slidenum">
              <a:rPr lang="ja-JP" altLang="en-US" smtClean="0">
                <a:latin typeface="Arial" pitchFamily="34" charset="0"/>
              </a:rPr>
              <a:pPr/>
              <a:t>25</a:t>
            </a:fld>
            <a:endParaRPr lang="ja-JP" altLang="en-US" smtClean="0">
              <a:latin typeface="Arial" pitchFamily="34" charset="0"/>
            </a:endParaRPr>
          </a:p>
        </p:txBody>
      </p:sp>
    </p:spTree>
    <p:extLst>
      <p:ext uri="{BB962C8B-B14F-4D97-AF65-F5344CB8AC3E}">
        <p14:creationId xmlns="" xmlns:p14="http://schemas.microsoft.com/office/powerpoint/2010/main" val="14678126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59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592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8E78D3-C8D4-46C2-8D4D-9E683221EA2D}" type="slidenum">
              <a:rPr lang="ja-JP" altLang="en-US" smtClean="0">
                <a:latin typeface="Arial" pitchFamily="34" charset="0"/>
              </a:rPr>
              <a:pPr/>
              <a:t>26</a:t>
            </a:fld>
            <a:endParaRPr lang="ja-JP" altLang="en-US" smtClean="0">
              <a:latin typeface="Arial" pitchFamily="34" charset="0"/>
            </a:endParaRPr>
          </a:p>
        </p:txBody>
      </p:sp>
    </p:spTree>
    <p:extLst>
      <p:ext uri="{BB962C8B-B14F-4D97-AF65-F5344CB8AC3E}">
        <p14:creationId xmlns="" xmlns:p14="http://schemas.microsoft.com/office/powerpoint/2010/main" val="26511476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69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69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C7E0FE-0ED0-4EF1-B62C-9697365456EB}" type="slidenum">
              <a:rPr lang="ja-JP" altLang="en-US" smtClean="0">
                <a:latin typeface="Arial" pitchFamily="34" charset="0"/>
              </a:rPr>
              <a:pPr/>
              <a:t>27</a:t>
            </a:fld>
            <a:endParaRPr lang="ja-JP" altLang="en-US" smtClean="0">
              <a:latin typeface="Arial" pitchFamily="34" charset="0"/>
            </a:endParaRPr>
          </a:p>
        </p:txBody>
      </p:sp>
    </p:spTree>
    <p:extLst>
      <p:ext uri="{BB962C8B-B14F-4D97-AF65-F5344CB8AC3E}">
        <p14:creationId xmlns="" xmlns:p14="http://schemas.microsoft.com/office/powerpoint/2010/main" val="23309265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79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797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DD4C58-7836-4B39-889B-DA94C4C16DAF}" type="slidenum">
              <a:rPr lang="ja-JP" altLang="en-US" smtClean="0">
                <a:latin typeface="Arial" pitchFamily="34" charset="0"/>
              </a:rPr>
              <a:pPr/>
              <a:t>28</a:t>
            </a:fld>
            <a:endParaRPr lang="ja-JP" altLang="en-US" smtClean="0">
              <a:latin typeface="Arial" pitchFamily="34" charset="0"/>
            </a:endParaRPr>
          </a:p>
        </p:txBody>
      </p:sp>
    </p:spTree>
    <p:extLst>
      <p:ext uri="{BB962C8B-B14F-4D97-AF65-F5344CB8AC3E}">
        <p14:creationId xmlns="" xmlns:p14="http://schemas.microsoft.com/office/powerpoint/2010/main" val="24342061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10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104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FECFF0-8227-4C1D-85B0-461AA2367562}" type="slidenum">
              <a:rPr lang="ja-JP" altLang="en-US" smtClean="0">
                <a:latin typeface="Arial" pitchFamily="34" charset="0"/>
              </a:rPr>
              <a:pPr/>
              <a:t>29</a:t>
            </a:fld>
            <a:endParaRPr lang="ja-JP" altLang="en-US" smtClean="0">
              <a:latin typeface="Arial" pitchFamily="34" charset="0"/>
            </a:endParaRPr>
          </a:p>
        </p:txBody>
      </p:sp>
    </p:spTree>
    <p:extLst>
      <p:ext uri="{BB962C8B-B14F-4D97-AF65-F5344CB8AC3E}">
        <p14:creationId xmlns="" xmlns:p14="http://schemas.microsoft.com/office/powerpoint/2010/main" val="298129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7C86D16-099F-4B23-9D93-43089A6D8A96}"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2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206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1FAD84-68EF-43FD-B87C-B17F8B8EECB2}" type="slidenum">
              <a:rPr lang="ja-JP" altLang="en-US" smtClean="0">
                <a:latin typeface="Arial" pitchFamily="34" charset="0"/>
              </a:rPr>
              <a:pPr/>
              <a:t>30</a:t>
            </a:fld>
            <a:endParaRPr lang="ja-JP" altLang="en-US" smtClean="0">
              <a:latin typeface="Arial" pitchFamily="34" charset="0"/>
            </a:endParaRPr>
          </a:p>
        </p:txBody>
      </p:sp>
    </p:spTree>
    <p:extLst>
      <p:ext uri="{BB962C8B-B14F-4D97-AF65-F5344CB8AC3E}">
        <p14:creationId xmlns="" xmlns:p14="http://schemas.microsoft.com/office/powerpoint/2010/main" val="24056891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309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309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25A39F-DC50-4CAA-ABAE-F76D3288A242}" type="slidenum">
              <a:rPr lang="ja-JP" altLang="en-US" smtClean="0">
                <a:latin typeface="Arial" pitchFamily="34" charset="0"/>
              </a:rPr>
              <a:pPr/>
              <a:t>31</a:t>
            </a:fld>
            <a:endParaRPr lang="ja-JP" altLang="en-US" smtClean="0">
              <a:latin typeface="Arial" pitchFamily="34" charset="0"/>
            </a:endParaRPr>
          </a:p>
        </p:txBody>
      </p:sp>
    </p:spTree>
    <p:extLst>
      <p:ext uri="{BB962C8B-B14F-4D97-AF65-F5344CB8AC3E}">
        <p14:creationId xmlns="" xmlns:p14="http://schemas.microsoft.com/office/powerpoint/2010/main" val="14776945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411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411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212EDC-F075-492C-834D-7412BDBBD216}" type="slidenum">
              <a:rPr lang="ja-JP" altLang="en-US" smtClean="0">
                <a:latin typeface="Arial" pitchFamily="34" charset="0"/>
              </a:rPr>
              <a:pPr/>
              <a:t>32</a:t>
            </a:fld>
            <a:endParaRPr lang="ja-JP" altLang="en-US" smtClean="0">
              <a:latin typeface="Arial" pitchFamily="34" charset="0"/>
            </a:endParaRPr>
          </a:p>
        </p:txBody>
      </p:sp>
    </p:spTree>
    <p:extLst>
      <p:ext uri="{BB962C8B-B14F-4D97-AF65-F5344CB8AC3E}">
        <p14:creationId xmlns="" xmlns:p14="http://schemas.microsoft.com/office/powerpoint/2010/main" val="12644667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513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514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FBE3D12-FBB2-456C-B73D-7D8FE85AA2DD}" type="slidenum">
              <a:rPr lang="ja-JP" altLang="en-US" smtClean="0">
                <a:latin typeface="Arial" pitchFamily="34" charset="0"/>
              </a:rPr>
              <a:pPr/>
              <a:t>33</a:t>
            </a:fld>
            <a:endParaRPr lang="ja-JP" altLang="en-US" smtClean="0">
              <a:latin typeface="Arial" pitchFamily="34" charset="0"/>
            </a:endParaRPr>
          </a:p>
        </p:txBody>
      </p:sp>
    </p:spTree>
    <p:extLst>
      <p:ext uri="{BB962C8B-B14F-4D97-AF65-F5344CB8AC3E}">
        <p14:creationId xmlns="" xmlns:p14="http://schemas.microsoft.com/office/powerpoint/2010/main" val="38498990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616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616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3A5820-A734-43E5-BD06-59F2247DEE6E}" type="slidenum">
              <a:rPr lang="ja-JP" altLang="en-US" smtClean="0">
                <a:latin typeface="Arial" pitchFamily="34" charset="0"/>
              </a:rPr>
              <a:pPr/>
              <a:t>34</a:t>
            </a:fld>
            <a:endParaRPr lang="ja-JP" altLang="en-US" smtClean="0">
              <a:latin typeface="Arial" pitchFamily="34" charset="0"/>
            </a:endParaRPr>
          </a:p>
        </p:txBody>
      </p:sp>
    </p:spTree>
    <p:extLst>
      <p:ext uri="{BB962C8B-B14F-4D97-AF65-F5344CB8AC3E}">
        <p14:creationId xmlns="" xmlns:p14="http://schemas.microsoft.com/office/powerpoint/2010/main" val="10642822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718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718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42A95BE-1950-4754-B001-9BB51D4F483C}" type="slidenum">
              <a:rPr lang="ja-JP" altLang="en-US" smtClean="0">
                <a:latin typeface="Arial" pitchFamily="34" charset="0"/>
              </a:rPr>
              <a:pPr/>
              <a:t>35</a:t>
            </a:fld>
            <a:endParaRPr lang="ja-JP" altLang="en-US" smtClean="0">
              <a:latin typeface="Arial" pitchFamily="34" charset="0"/>
            </a:endParaRPr>
          </a:p>
        </p:txBody>
      </p:sp>
    </p:spTree>
    <p:extLst>
      <p:ext uri="{BB962C8B-B14F-4D97-AF65-F5344CB8AC3E}">
        <p14:creationId xmlns="" xmlns:p14="http://schemas.microsoft.com/office/powerpoint/2010/main" val="32447803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821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821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6F23547-D75D-4C06-AD85-520F770565EC}" type="slidenum">
              <a:rPr lang="ja-JP" altLang="en-US" smtClean="0">
                <a:latin typeface="Arial" pitchFamily="34" charset="0"/>
              </a:rPr>
              <a:pPr/>
              <a:t>36</a:t>
            </a:fld>
            <a:endParaRPr lang="ja-JP" altLang="en-US" smtClean="0">
              <a:latin typeface="Arial" pitchFamily="34" charset="0"/>
            </a:endParaRPr>
          </a:p>
        </p:txBody>
      </p:sp>
    </p:spTree>
    <p:extLst>
      <p:ext uri="{BB962C8B-B14F-4D97-AF65-F5344CB8AC3E}">
        <p14:creationId xmlns="" xmlns:p14="http://schemas.microsoft.com/office/powerpoint/2010/main" val="24904273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02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026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A7BE7B-70F5-4E48-BE51-7C4E7AB297B1}" type="slidenum">
              <a:rPr lang="ja-JP" altLang="en-US" smtClean="0">
                <a:latin typeface="Arial" pitchFamily="34" charset="0"/>
              </a:rPr>
              <a:pPr/>
              <a:t>37</a:t>
            </a:fld>
            <a:endParaRPr lang="ja-JP" altLang="en-US" smtClean="0">
              <a:latin typeface="Arial" pitchFamily="34" charset="0"/>
            </a:endParaRPr>
          </a:p>
        </p:txBody>
      </p:sp>
    </p:spTree>
    <p:extLst>
      <p:ext uri="{BB962C8B-B14F-4D97-AF65-F5344CB8AC3E}">
        <p14:creationId xmlns="" xmlns:p14="http://schemas.microsoft.com/office/powerpoint/2010/main" val="36419912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28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128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93ABF8-4B80-4DC8-81AC-6C55E3C91AE1}" type="slidenum">
              <a:rPr lang="ja-JP" altLang="en-US" smtClean="0">
                <a:latin typeface="Arial" pitchFamily="34" charset="0"/>
              </a:rPr>
              <a:pPr/>
              <a:t>38</a:t>
            </a:fld>
            <a:endParaRPr lang="ja-JP" altLang="en-US" smtClean="0">
              <a:latin typeface="Arial" pitchFamily="34" charset="0"/>
            </a:endParaRPr>
          </a:p>
        </p:txBody>
      </p:sp>
    </p:spTree>
    <p:extLst>
      <p:ext uri="{BB962C8B-B14F-4D97-AF65-F5344CB8AC3E}">
        <p14:creationId xmlns="" xmlns:p14="http://schemas.microsoft.com/office/powerpoint/2010/main" val="18156124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230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230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9A10F84-4014-4D60-95B8-209E66CABB3C}" type="slidenum">
              <a:rPr lang="ja-JP" altLang="en-US" smtClean="0">
                <a:latin typeface="Arial" pitchFamily="34" charset="0"/>
              </a:rPr>
              <a:pPr/>
              <a:t>39</a:t>
            </a:fld>
            <a:endParaRPr lang="ja-JP" altLang="en-US" smtClean="0">
              <a:latin typeface="Arial" pitchFamily="34" charset="0"/>
            </a:endParaRPr>
          </a:p>
        </p:txBody>
      </p:sp>
    </p:spTree>
    <p:extLst>
      <p:ext uri="{BB962C8B-B14F-4D97-AF65-F5344CB8AC3E}">
        <p14:creationId xmlns="" xmlns:p14="http://schemas.microsoft.com/office/powerpoint/2010/main" val="3405866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7C86D16-099F-4B23-9D93-43089A6D8A96}" type="slidenum">
              <a:rPr kumimoji="1" lang="ja-JP" altLang="en-US" smtClean="0"/>
              <a:pPr/>
              <a:t>4</a:t>
            </a:fld>
            <a:endParaRPr kumimoji="1" lang="ja-JP"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33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33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BC82F5-6ACE-4E02-87FE-3EB10493FDC2}" type="slidenum">
              <a:rPr lang="ja-JP" altLang="en-US" smtClean="0">
                <a:latin typeface="Arial" pitchFamily="34" charset="0"/>
              </a:rPr>
              <a:pPr/>
              <a:t>40</a:t>
            </a:fld>
            <a:endParaRPr lang="ja-JP" altLang="en-US" smtClean="0">
              <a:latin typeface="Arial" pitchFamily="34" charset="0"/>
            </a:endParaRPr>
          </a:p>
        </p:txBody>
      </p:sp>
    </p:spTree>
    <p:extLst>
      <p:ext uri="{BB962C8B-B14F-4D97-AF65-F5344CB8AC3E}">
        <p14:creationId xmlns="" xmlns:p14="http://schemas.microsoft.com/office/powerpoint/2010/main" val="194650593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7C86D16-099F-4B23-9D93-43089A6D8A96}" type="slidenum">
              <a:rPr kumimoji="1" lang="ja-JP" altLang="en-US" smtClean="0"/>
              <a:pPr/>
              <a:t>41</a:t>
            </a:fld>
            <a:endParaRPr kumimoji="1" lang="ja-JP"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7C86D16-099F-4B23-9D93-43089A6D8A96}" type="slidenum">
              <a:rPr kumimoji="1" lang="ja-JP" altLang="en-US" smtClean="0"/>
              <a:pPr/>
              <a:t>42</a:t>
            </a:fld>
            <a:endParaRPr kumimoji="1" lang="ja-JP"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43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43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7D701C-9C39-4F66-A6E9-5CE06D1B5521}" type="slidenum">
              <a:rPr lang="ja-JP" altLang="en-US" smtClean="0">
                <a:latin typeface="Arial" pitchFamily="34" charset="0"/>
              </a:rPr>
              <a:pPr/>
              <a:t>43</a:t>
            </a:fld>
            <a:endParaRPr lang="ja-JP" altLang="en-US" smtClean="0">
              <a:latin typeface="Arial" pitchFamily="34" charset="0"/>
            </a:endParaRPr>
          </a:p>
        </p:txBody>
      </p:sp>
    </p:spTree>
    <p:extLst>
      <p:ext uri="{BB962C8B-B14F-4D97-AF65-F5344CB8AC3E}">
        <p14:creationId xmlns="" xmlns:p14="http://schemas.microsoft.com/office/powerpoint/2010/main" val="203232537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94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94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D146B01-C816-4364-BFBE-5592A362A6C0}" type="slidenum">
              <a:rPr lang="ja-JP" altLang="en-US" smtClean="0">
                <a:latin typeface="Arial" pitchFamily="34" charset="0"/>
              </a:rPr>
              <a:pPr/>
              <a:t>44</a:t>
            </a:fld>
            <a:endParaRPr lang="ja-JP" altLang="en-US" smtClean="0">
              <a:latin typeface="Arial" pitchFamily="34" charset="0"/>
            </a:endParaRPr>
          </a:p>
        </p:txBody>
      </p:sp>
    </p:spTree>
    <p:extLst>
      <p:ext uri="{BB962C8B-B14F-4D97-AF65-F5344CB8AC3E}">
        <p14:creationId xmlns="" xmlns:p14="http://schemas.microsoft.com/office/powerpoint/2010/main" val="12678618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904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905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BF2CBB-9E53-4FA3-885E-C79186033B6F}" type="slidenum">
              <a:rPr lang="ja-JP" altLang="en-US" smtClean="0">
                <a:latin typeface="Arial" pitchFamily="34" charset="0"/>
              </a:rPr>
              <a:pPr/>
              <a:t>45</a:t>
            </a:fld>
            <a:endParaRPr lang="ja-JP" altLang="en-US" smtClean="0">
              <a:latin typeface="Arial" pitchFamily="34" charset="0"/>
            </a:endParaRPr>
          </a:p>
        </p:txBody>
      </p:sp>
    </p:spTree>
    <p:extLst>
      <p:ext uri="{BB962C8B-B14F-4D97-AF65-F5344CB8AC3E}">
        <p14:creationId xmlns="" xmlns:p14="http://schemas.microsoft.com/office/powerpoint/2010/main" val="126990664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945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9459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39A5189-42AF-4565-BD5B-49F1D5AE84CC}" type="slidenum">
              <a:rPr lang="ja-JP" altLang="en-US" smtClean="0">
                <a:latin typeface="Arial" pitchFamily="34" charset="0"/>
              </a:rPr>
              <a:pPr/>
              <a:t>46</a:t>
            </a:fld>
            <a:endParaRPr lang="ja-JP" altLang="en-US" smtClean="0">
              <a:latin typeface="Arial" pitchFamily="34" charset="0"/>
            </a:endParaRPr>
          </a:p>
        </p:txBody>
      </p:sp>
    </p:spTree>
    <p:extLst>
      <p:ext uri="{BB962C8B-B14F-4D97-AF65-F5344CB8AC3E}">
        <p14:creationId xmlns="" xmlns:p14="http://schemas.microsoft.com/office/powerpoint/2010/main" val="63090320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966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9664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688CBE-68CF-44B3-86DD-8B2C7D505BE5}" type="slidenum">
              <a:rPr lang="ja-JP" altLang="en-US" smtClean="0">
                <a:latin typeface="Arial" pitchFamily="34" charset="0"/>
              </a:rPr>
              <a:pPr/>
              <a:t>47</a:t>
            </a:fld>
            <a:endParaRPr lang="ja-JP" altLang="en-US" smtClean="0">
              <a:latin typeface="Arial" pitchFamily="34" charset="0"/>
            </a:endParaRPr>
          </a:p>
        </p:txBody>
      </p:sp>
    </p:spTree>
    <p:extLst>
      <p:ext uri="{BB962C8B-B14F-4D97-AF65-F5344CB8AC3E}">
        <p14:creationId xmlns="" xmlns:p14="http://schemas.microsoft.com/office/powerpoint/2010/main" val="28256958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976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9766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A125ED-4A1B-4B7C-8435-E337AFB4222E}" type="slidenum">
              <a:rPr lang="ja-JP" altLang="en-US" smtClean="0">
                <a:latin typeface="Arial" pitchFamily="34" charset="0"/>
              </a:rPr>
              <a:pPr/>
              <a:t>48</a:t>
            </a:fld>
            <a:endParaRPr lang="ja-JP" altLang="en-US" smtClean="0">
              <a:latin typeface="Arial" pitchFamily="34" charset="0"/>
            </a:endParaRPr>
          </a:p>
        </p:txBody>
      </p:sp>
    </p:spTree>
    <p:extLst>
      <p:ext uri="{BB962C8B-B14F-4D97-AF65-F5344CB8AC3E}">
        <p14:creationId xmlns="" xmlns:p14="http://schemas.microsoft.com/office/powerpoint/2010/main" val="760018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E22F072-1299-49E9-A439-5A0CA7ABE7E8}" type="slidenum">
              <a:rPr kumimoji="1" lang="ja-JP" altLang="en-US" smtClean="0"/>
              <a:pPr/>
              <a:t>5</a:t>
            </a:fld>
            <a:endParaRPr kumimoji="1" lang="ja-JP" altLang="en-US"/>
          </a:p>
        </p:txBody>
      </p:sp>
    </p:spTree>
    <p:extLst>
      <p:ext uri="{BB962C8B-B14F-4D97-AF65-F5344CB8AC3E}">
        <p14:creationId xmlns="" xmlns:p14="http://schemas.microsoft.com/office/powerpoint/2010/main" val="2287574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E22F072-1299-49E9-A439-5A0CA7ABE7E8}" type="slidenum">
              <a:rPr kumimoji="1" lang="ja-JP" altLang="en-US" smtClean="0"/>
              <a:pPr/>
              <a:t>6</a:t>
            </a:fld>
            <a:endParaRPr kumimoji="1" lang="ja-JP" altLang="en-US"/>
          </a:p>
        </p:txBody>
      </p:sp>
    </p:spTree>
    <p:extLst>
      <p:ext uri="{BB962C8B-B14F-4D97-AF65-F5344CB8AC3E}">
        <p14:creationId xmlns="" xmlns:p14="http://schemas.microsoft.com/office/powerpoint/2010/main" val="4203890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E22F072-1299-49E9-A439-5A0CA7ABE7E8}" type="slidenum">
              <a:rPr kumimoji="1" lang="ja-JP" altLang="en-US" smtClean="0"/>
              <a:pPr/>
              <a:t>7</a:t>
            </a:fld>
            <a:endParaRPr kumimoji="1" lang="ja-JP" altLang="en-US"/>
          </a:p>
        </p:txBody>
      </p:sp>
    </p:spTree>
    <p:extLst>
      <p:ext uri="{BB962C8B-B14F-4D97-AF65-F5344CB8AC3E}">
        <p14:creationId xmlns="" xmlns:p14="http://schemas.microsoft.com/office/powerpoint/2010/main" val="2957296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6F5E54E-395C-4BE1-8B80-33DF2B3543CD}" type="slidenum">
              <a:rPr kumimoji="1" lang="ja-JP" altLang="en-US" smtClean="0"/>
              <a:pPr/>
              <a:t>8</a:t>
            </a:fld>
            <a:endParaRPr kumimoji="1" lang="ja-JP" altLang="en-US"/>
          </a:p>
        </p:txBody>
      </p:sp>
    </p:spTree>
    <p:extLst>
      <p:ext uri="{BB962C8B-B14F-4D97-AF65-F5344CB8AC3E}">
        <p14:creationId xmlns="" xmlns:p14="http://schemas.microsoft.com/office/powerpoint/2010/main" val="10665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4953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4954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29B06D-7BDB-418F-AE72-4030AE98CDCF}" type="slidenum">
              <a:rPr lang="ja-JP" altLang="en-US" smtClean="0">
                <a:latin typeface="Arial" pitchFamily="34" charset="0"/>
              </a:rPr>
              <a:pPr/>
              <a:t>9</a:t>
            </a:fld>
            <a:endParaRPr lang="ja-JP" altLang="en-US" smtClean="0">
              <a:latin typeface="Arial" pitchFamily="34" charset="0"/>
            </a:endParaRPr>
          </a:p>
        </p:txBody>
      </p:sp>
    </p:spTree>
    <p:extLst>
      <p:ext uri="{BB962C8B-B14F-4D97-AF65-F5344CB8AC3E}">
        <p14:creationId xmlns="" xmlns:p14="http://schemas.microsoft.com/office/powerpoint/2010/main" val="2877075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0DE0258-1A8A-4694-8E41-83291311D8BC}" type="datetimeFigureOut">
              <a:rPr kumimoji="1" lang="ja-JP" altLang="en-US" smtClean="0"/>
              <a:pPr/>
              <a:t>2015/4/16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82738D3-5E22-46C4-8877-83A8F26C2A2B}"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DE0258-1A8A-4694-8E41-83291311D8BC}" type="datetimeFigureOut">
              <a:rPr kumimoji="1" lang="ja-JP" altLang="en-US" smtClean="0"/>
              <a:pPr/>
              <a:t>2015/4/16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82738D3-5E22-46C4-8877-83A8F26C2A2B}"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DE0258-1A8A-4694-8E41-83291311D8BC}" type="datetimeFigureOut">
              <a:rPr kumimoji="1" lang="ja-JP" altLang="en-US" smtClean="0"/>
              <a:pPr/>
              <a:t>2015/4/16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82738D3-5E22-46C4-8877-83A8F26C2A2B}"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DE0258-1A8A-4694-8E41-83291311D8BC}" type="datetimeFigureOut">
              <a:rPr kumimoji="1" lang="ja-JP" altLang="en-US" smtClean="0"/>
              <a:pPr/>
              <a:t>2015/4/16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82738D3-5E22-46C4-8877-83A8F26C2A2B}"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0DE0258-1A8A-4694-8E41-83291311D8BC}" type="datetimeFigureOut">
              <a:rPr kumimoji="1" lang="ja-JP" altLang="en-US" smtClean="0"/>
              <a:pPr/>
              <a:t>2015/4/16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82738D3-5E22-46C4-8877-83A8F26C2A2B}"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0DE0258-1A8A-4694-8E41-83291311D8BC}" type="datetimeFigureOut">
              <a:rPr kumimoji="1" lang="ja-JP" altLang="en-US" smtClean="0"/>
              <a:pPr/>
              <a:t>2015/4/16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82738D3-5E22-46C4-8877-83A8F26C2A2B}"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0DE0258-1A8A-4694-8E41-83291311D8BC}" type="datetimeFigureOut">
              <a:rPr kumimoji="1" lang="ja-JP" altLang="en-US" smtClean="0"/>
              <a:pPr/>
              <a:t>2015/4/16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82738D3-5E22-46C4-8877-83A8F26C2A2B}"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0DE0258-1A8A-4694-8E41-83291311D8BC}" type="datetimeFigureOut">
              <a:rPr kumimoji="1" lang="ja-JP" altLang="en-US" smtClean="0"/>
              <a:pPr/>
              <a:t>2015/4/16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82738D3-5E22-46C4-8877-83A8F26C2A2B}"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0DE0258-1A8A-4694-8E41-83291311D8BC}" type="datetimeFigureOut">
              <a:rPr kumimoji="1" lang="ja-JP" altLang="en-US" smtClean="0"/>
              <a:pPr/>
              <a:t>2015/4/16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82738D3-5E22-46C4-8877-83A8F26C2A2B}"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0DE0258-1A8A-4694-8E41-83291311D8BC}" type="datetimeFigureOut">
              <a:rPr kumimoji="1" lang="ja-JP" altLang="en-US" smtClean="0"/>
              <a:pPr/>
              <a:t>2015/4/16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82738D3-5E22-46C4-8877-83A8F26C2A2B}"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0DE0258-1A8A-4694-8E41-83291311D8BC}" type="datetimeFigureOut">
              <a:rPr kumimoji="1" lang="ja-JP" altLang="en-US" smtClean="0"/>
              <a:pPr/>
              <a:t>2015/4/16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82738D3-5E22-46C4-8877-83A8F26C2A2B}"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DE0258-1A8A-4694-8E41-83291311D8BC}" type="datetimeFigureOut">
              <a:rPr kumimoji="1" lang="ja-JP" altLang="en-US" smtClean="0"/>
              <a:pPr/>
              <a:t>2015/4/16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2738D3-5E22-46C4-8877-83A8F26C2A2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0648"/>
            <a:ext cx="7772400" cy="1470025"/>
          </a:xfrm>
        </p:spPr>
        <p:txBody>
          <a:bodyPr>
            <a:normAutofit/>
          </a:bodyPr>
          <a:lstStyle/>
          <a:p>
            <a:r>
              <a:rPr kumimoji="1" lang="ja-JP" altLang="en-US" dirty="0" smtClean="0"/>
              <a:t>都市デザイン論</a:t>
            </a:r>
            <a:endParaRPr kumimoji="1" lang="ja-JP" altLang="en-US" dirty="0"/>
          </a:p>
        </p:txBody>
      </p:sp>
      <p:sp>
        <p:nvSpPr>
          <p:cNvPr id="3" name="Rectangle 2"/>
          <p:cNvSpPr txBox="1">
            <a:spLocks noChangeArrowheads="1"/>
          </p:cNvSpPr>
          <p:nvPr/>
        </p:nvSpPr>
        <p:spPr>
          <a:xfrm>
            <a:off x="755576" y="1772816"/>
            <a:ext cx="7772400" cy="3024336"/>
          </a:xfrm>
          <a:prstGeom prst="rect">
            <a:avLst/>
          </a:prstGeom>
          <a:solidFill>
            <a:schemeClr val="accent6">
              <a:lumMod val="75000"/>
            </a:schemeClr>
          </a:solidFill>
          <a:ln>
            <a:solidFill>
              <a:schemeClr val="tx1"/>
            </a:solidFill>
          </a:ln>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　</a:t>
            </a:r>
            <a:r>
              <a:rPr lang="ja-JP" altLang="en-US" sz="5400" dirty="0" smtClean="0">
                <a:latin typeface="+mj-lt"/>
                <a:ea typeface="+mj-ea"/>
                <a:cs typeface="+mj-cs"/>
              </a:rPr>
              <a:t>都市・人流・観光</a:t>
            </a:r>
            <a:r>
              <a:rPr kumimoji="1" lang="en-US" altLang="ja-JP" sz="54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5400" b="0" i="0" u="none" strike="noStrike" kern="1200" cap="none" spc="0" normalizeH="0" baseline="0" noProof="0" dirty="0" smtClean="0">
                <a:ln>
                  <a:noFill/>
                </a:ln>
                <a:solidFill>
                  <a:schemeClr val="tx1"/>
                </a:solidFill>
                <a:effectLst/>
                <a:uLnTx/>
                <a:uFillTx/>
                <a:latin typeface="+mj-lt"/>
                <a:ea typeface="+mj-ea"/>
                <a:cs typeface="+mj-cs"/>
              </a:rPr>
            </a:b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b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a:t>
            </a: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教科書</a:t>
            </a: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東京オリンピックを迎える</a:t>
            </a:r>
            <a:endParaRPr kumimoji="1" lang="en-US" altLang="ja-JP"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4400" dirty="0" smtClean="0">
                <a:latin typeface="+mj-lt"/>
                <a:ea typeface="+mj-ea"/>
                <a:cs typeface="+mj-cs"/>
              </a:rPr>
              <a:t>学生・社会人のための</a:t>
            </a:r>
            <a:endParaRPr lang="en-US" altLang="ja-JP" sz="4400" dirty="0" smtClean="0">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観光・人流</a:t>
            </a:r>
            <a:r>
              <a:rPr lang="ja-JP" altLang="en-US" sz="4400" dirty="0" smtClean="0">
                <a:latin typeface="+mj-lt"/>
                <a:ea typeface="+mj-ea"/>
                <a:cs typeface="+mj-cs"/>
              </a:rPr>
              <a:t>概論</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タイトル 1"/>
          <p:cNvSpPr txBox="1">
            <a:spLocks/>
          </p:cNvSpPr>
          <p:nvPr/>
        </p:nvSpPr>
        <p:spPr>
          <a:xfrm>
            <a:off x="838200" y="4983311"/>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人流・観光研究所ＨＰ</a:t>
            </a:r>
            <a:endParaRPr kumimoji="1" lang="en-US" altLang="ja-JP"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altLang="ja-JP" sz="4400" dirty="0" smtClean="0">
                <a:latin typeface="+mj-lt"/>
                <a:ea typeface="+mj-ea"/>
                <a:cs typeface="+mj-cs"/>
              </a:rPr>
              <a:t>www.jinryu.jp</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タイトル 1"/>
          <p:cNvSpPr>
            <a:spLocks noGrp="1"/>
          </p:cNvSpPr>
          <p:nvPr>
            <p:ph type="title"/>
          </p:nvPr>
        </p:nvSpPr>
        <p:spPr>
          <a:solidFill>
            <a:schemeClr val="accent6">
              <a:lumMod val="20000"/>
              <a:lumOff val="80000"/>
            </a:schemeClr>
          </a:solidFill>
          <a:ln w="28575">
            <a:solidFill>
              <a:schemeClr val="tx1">
                <a:lumMod val="95000"/>
                <a:lumOff val="5000"/>
              </a:schemeClr>
            </a:solidFill>
            <a:prstDash val="dash"/>
          </a:ln>
        </p:spPr>
        <p:txBody>
          <a:bodyPr/>
          <a:lstStyle/>
          <a:p>
            <a:pPr>
              <a:defRPr/>
            </a:pPr>
            <a:r>
              <a:rPr lang="ja-JP" altLang="en-US" dirty="0" smtClean="0"/>
              <a:t>「全国計画」制度の誕生</a:t>
            </a:r>
          </a:p>
        </p:txBody>
      </p:sp>
      <p:sp>
        <p:nvSpPr>
          <p:cNvPr id="200707" name="コンテンツ プレースホルダ 2"/>
          <p:cNvSpPr>
            <a:spLocks noGrp="1"/>
          </p:cNvSpPr>
          <p:nvPr>
            <p:ph idx="1"/>
          </p:nvPr>
        </p:nvSpPr>
        <p:spPr/>
        <p:txBody>
          <a:bodyPr/>
          <a:lstStyle/>
          <a:p>
            <a:r>
              <a:rPr lang="ja-JP" altLang="en-US" smtClean="0"/>
              <a:t>米国流のＴＶＡに倣った開発計画として提案され、地域計画として原案が作成された</a:t>
            </a:r>
            <a:endParaRPr lang="en-US" altLang="ja-JP" smtClean="0"/>
          </a:p>
          <a:p>
            <a:r>
              <a:rPr lang="ja-JP" altLang="en-US" smtClean="0"/>
              <a:t>体裁を整えるため、法制局段階で全国計画が付加された。従って北海度開発法と未調整</a:t>
            </a:r>
            <a:endParaRPr lang="en-US" altLang="ja-JP" smtClean="0"/>
          </a:p>
          <a:p>
            <a:r>
              <a:rPr lang="ja-JP" altLang="en-US" smtClean="0"/>
              <a:t>法制度はできたものの、１９６２年まで作成されることはなかった。</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国土計画の規範性</a:t>
            </a:r>
          </a:p>
        </p:txBody>
      </p:sp>
      <p:sp>
        <p:nvSpPr>
          <p:cNvPr id="201731" name="コンテンツ プレースホルダ 2"/>
          <p:cNvSpPr>
            <a:spLocks noGrp="1"/>
          </p:cNvSpPr>
          <p:nvPr>
            <p:ph idx="1"/>
          </p:nvPr>
        </p:nvSpPr>
        <p:spPr>
          <a:xfrm>
            <a:off x="0" y="1600200"/>
            <a:ext cx="8964488" cy="5257800"/>
          </a:xfrm>
        </p:spPr>
        <p:txBody>
          <a:bodyPr/>
          <a:lstStyle/>
          <a:p>
            <a:r>
              <a:rPr lang="ja-JP" altLang="en-US" dirty="0" smtClean="0"/>
              <a:t>国土総合開発法にのみ存在する規定は人口配分にかかわる「</a:t>
            </a:r>
            <a:r>
              <a:rPr lang="ja-JP" altLang="en-US" dirty="0" smtClean="0">
                <a:solidFill>
                  <a:srgbClr val="FF0000"/>
                </a:solidFill>
              </a:rPr>
              <a:t>都市と農村の規模及び配置</a:t>
            </a:r>
            <a:r>
              <a:rPr lang="ja-JP" altLang="en-US" dirty="0" smtClean="0"/>
              <a:t>」</a:t>
            </a:r>
            <a:endParaRPr lang="en-US" altLang="ja-JP" dirty="0" smtClean="0"/>
          </a:p>
          <a:p>
            <a:r>
              <a:rPr lang="ja-JP" altLang="en-US" dirty="0" smtClean="0"/>
              <a:t>都市と農村の関係は、人口を支える食糧供給基地の農村が先にある</a:t>
            </a:r>
            <a:endParaRPr lang="en-US" altLang="ja-JP" dirty="0" smtClean="0"/>
          </a:p>
          <a:p>
            <a:r>
              <a:rPr lang="ja-JP" altLang="en-US" dirty="0" smtClean="0"/>
              <a:t>第一次大戦を契機に、都市への人口集中が激化したことにより「</a:t>
            </a:r>
            <a:r>
              <a:rPr lang="ja-JP" altLang="en-US" dirty="0" smtClean="0">
                <a:solidFill>
                  <a:srgbClr val="FF0000"/>
                </a:solidFill>
              </a:rPr>
              <a:t>住宅問題</a:t>
            </a:r>
            <a:r>
              <a:rPr lang="ja-JP" altLang="en-US" dirty="0" smtClean="0"/>
              <a:t>」発生</a:t>
            </a:r>
            <a:endParaRPr lang="en-US" altLang="ja-JP" dirty="0" smtClean="0"/>
          </a:p>
          <a:p>
            <a:r>
              <a:rPr lang="ja-JP" altLang="en-US" dirty="0" smtClean="0"/>
              <a:t>今日「農村」概念は崩壊、都市と農村の交流の意義も不明確⇒</a:t>
            </a:r>
            <a:r>
              <a:rPr lang="ja-JP" altLang="en-US" dirty="0" smtClean="0">
                <a:solidFill>
                  <a:srgbClr val="FF0000"/>
                </a:solidFill>
              </a:rPr>
              <a:t>グリーンツーリズム？？？</a:t>
            </a:r>
            <a:endParaRPr lang="en-US" altLang="ja-JP" dirty="0" smtClean="0">
              <a:solidFill>
                <a:srgbClr val="FF0000"/>
              </a:solidFill>
            </a:endParaRPr>
          </a:p>
          <a:p>
            <a:endParaRPr lang="ja-JP" alt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人流計画の規範性</a:t>
            </a:r>
          </a:p>
        </p:txBody>
      </p:sp>
      <p:sp>
        <p:nvSpPr>
          <p:cNvPr id="202755" name="コンテンツ プレースホルダ 2"/>
          <p:cNvSpPr>
            <a:spLocks noGrp="1"/>
          </p:cNvSpPr>
          <p:nvPr>
            <p:ph idx="1"/>
          </p:nvPr>
        </p:nvSpPr>
        <p:spPr>
          <a:xfrm>
            <a:off x="457200" y="2536304"/>
            <a:ext cx="8229600" cy="2836912"/>
          </a:xfrm>
        </p:spPr>
        <p:txBody>
          <a:bodyPr>
            <a:normAutofit lnSpcReduction="10000"/>
          </a:bodyPr>
          <a:lstStyle/>
          <a:p>
            <a:r>
              <a:rPr lang="ja-JP" altLang="en-US" dirty="0" smtClean="0"/>
              <a:t>都市と農村の配置　人口配分というヒトの移動は強制力なくして不可能</a:t>
            </a:r>
            <a:endParaRPr lang="en-US" altLang="ja-JP" dirty="0" smtClean="0"/>
          </a:p>
          <a:p>
            <a:r>
              <a:rPr lang="ja-JP" altLang="en-US" dirty="0" smtClean="0">
                <a:solidFill>
                  <a:srgbClr val="FF0000"/>
                </a:solidFill>
              </a:rPr>
              <a:t>物動計画は国家総動員法で経験済み</a:t>
            </a:r>
            <a:r>
              <a:rPr lang="ja-JP" altLang="en-US" dirty="0" smtClean="0"/>
              <a:t>であったが、</a:t>
            </a:r>
            <a:r>
              <a:rPr lang="ja-JP" altLang="en-US" dirty="0" smtClean="0">
                <a:solidFill>
                  <a:srgbClr val="FF0000"/>
                </a:solidFill>
              </a:rPr>
              <a:t>人流（人の移動）</a:t>
            </a:r>
            <a:r>
              <a:rPr lang="ja-JP" altLang="en-US" dirty="0" smtClean="0"/>
              <a:t>については「防空体制の確立という千載一遇のチャンス」でもできなかった</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タイトル 1"/>
          <p:cNvSpPr>
            <a:spLocks noGrp="1"/>
          </p:cNvSpPr>
          <p:nvPr>
            <p:ph type="title"/>
          </p:nvPr>
        </p:nvSpPr>
        <p:spPr>
          <a:noFill/>
          <a:ln w="57150">
            <a:solidFill>
              <a:schemeClr val="tx1">
                <a:lumMod val="95000"/>
                <a:lumOff val="5000"/>
              </a:schemeClr>
            </a:solidFill>
          </a:ln>
        </p:spPr>
        <p:txBody>
          <a:bodyPr/>
          <a:lstStyle/>
          <a:p>
            <a:pPr>
              <a:defRPr/>
            </a:pPr>
            <a:r>
              <a:rPr lang="ja-JP" altLang="en-US" dirty="0" smtClean="0"/>
              <a:t>ポツダム宣言の受諾</a:t>
            </a:r>
          </a:p>
        </p:txBody>
      </p:sp>
      <p:sp>
        <p:nvSpPr>
          <p:cNvPr id="203779" name="コンテンツ プレースホルダ 2"/>
          <p:cNvSpPr>
            <a:spLocks noGrp="1"/>
          </p:cNvSpPr>
          <p:nvPr>
            <p:ph idx="1"/>
          </p:nvPr>
        </p:nvSpPr>
        <p:spPr/>
        <p:txBody>
          <a:bodyPr/>
          <a:lstStyle/>
          <a:p>
            <a:r>
              <a:rPr lang="ja-JP" altLang="en-US" dirty="0" smtClean="0"/>
              <a:t>シベリア抑留者六十万人を除く在外</a:t>
            </a:r>
            <a:r>
              <a:rPr lang="ja-JP" altLang="en-US" dirty="0" smtClean="0">
                <a:solidFill>
                  <a:srgbClr val="FF0000"/>
                </a:solidFill>
              </a:rPr>
              <a:t>日本人六百六十万人</a:t>
            </a:r>
            <a:r>
              <a:rPr lang="ja-JP" altLang="en-US" dirty="0" smtClean="0"/>
              <a:t>が帰国のため「復興国土計画」は五年後の</a:t>
            </a:r>
            <a:r>
              <a:rPr lang="ja-JP" altLang="en-US" dirty="0" smtClean="0">
                <a:solidFill>
                  <a:srgbClr val="FF0000"/>
                </a:solidFill>
              </a:rPr>
              <a:t>人口八千万人</a:t>
            </a:r>
            <a:r>
              <a:rPr lang="ja-JP" altLang="en-US" dirty="0" smtClean="0"/>
              <a:t>と見込む</a:t>
            </a:r>
            <a:endParaRPr lang="en-US" altLang="ja-JP" dirty="0" smtClean="0"/>
          </a:p>
          <a:p>
            <a:r>
              <a:rPr lang="ja-JP" altLang="en-US" dirty="0" smtClean="0"/>
              <a:t>すべて農村が吸収として、</a:t>
            </a:r>
            <a:r>
              <a:rPr lang="ja-JP" altLang="en-US" dirty="0" smtClean="0">
                <a:solidFill>
                  <a:srgbClr val="FF0000"/>
                </a:solidFill>
              </a:rPr>
              <a:t>農村五千万人</a:t>
            </a:r>
            <a:r>
              <a:rPr lang="ja-JP" altLang="en-US" dirty="0" smtClean="0"/>
              <a:t>、</a:t>
            </a:r>
            <a:r>
              <a:rPr lang="ja-JP" altLang="en-US" dirty="0" smtClean="0">
                <a:solidFill>
                  <a:srgbClr val="FF0000"/>
                </a:solidFill>
              </a:rPr>
              <a:t>都市三千万人</a:t>
            </a:r>
            <a:r>
              <a:rPr lang="ja-JP" altLang="en-US" dirty="0" smtClean="0"/>
              <a:t>とした</a:t>
            </a:r>
            <a:endParaRPr lang="en-US" altLang="ja-JP" dirty="0" smtClean="0"/>
          </a:p>
          <a:p>
            <a:r>
              <a:rPr lang="ja-JP" altLang="en-US" dirty="0" smtClean="0"/>
              <a:t>結果的には一九五〇年末までに、五百万人が帰還、六百万人誕生、人口は千百万人増加</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タイトル 1"/>
          <p:cNvSpPr>
            <a:spLocks noGrp="1"/>
          </p:cNvSpPr>
          <p:nvPr>
            <p:ph type="title"/>
          </p:nvPr>
        </p:nvSpPr>
        <p:spPr>
          <a:xfrm>
            <a:off x="457200" y="44450"/>
            <a:ext cx="8229600" cy="1143000"/>
          </a:xfrm>
          <a:noFill/>
          <a:ln w="57150">
            <a:solidFill>
              <a:schemeClr val="tx1">
                <a:lumMod val="95000"/>
                <a:lumOff val="5000"/>
              </a:schemeClr>
            </a:solidFill>
          </a:ln>
        </p:spPr>
        <p:txBody>
          <a:bodyPr/>
          <a:lstStyle/>
          <a:p>
            <a:pPr>
              <a:defRPr/>
            </a:pPr>
            <a:r>
              <a:rPr lang="ja-JP" altLang="en-US" dirty="0" smtClean="0"/>
              <a:t>日本人引揚げ施策</a:t>
            </a:r>
          </a:p>
        </p:txBody>
      </p:sp>
      <p:sp>
        <p:nvSpPr>
          <p:cNvPr id="204803" name="コンテンツ プレースホルダ 2"/>
          <p:cNvSpPr>
            <a:spLocks noGrp="1"/>
          </p:cNvSpPr>
          <p:nvPr>
            <p:ph idx="1"/>
          </p:nvPr>
        </p:nvSpPr>
        <p:spPr>
          <a:xfrm>
            <a:off x="457200" y="1268413"/>
            <a:ext cx="8229600" cy="5256212"/>
          </a:xfrm>
        </p:spPr>
        <p:txBody>
          <a:bodyPr>
            <a:normAutofit lnSpcReduction="10000"/>
          </a:bodyPr>
          <a:lstStyle/>
          <a:p>
            <a:r>
              <a:rPr lang="ja-JP" altLang="en-US" dirty="0" smtClean="0"/>
              <a:t>ポツダム宣言の拡大解釈により、一般人の本格的引揚業務開始</a:t>
            </a:r>
            <a:endParaRPr lang="en-US" altLang="ja-JP" dirty="0" smtClean="0"/>
          </a:p>
          <a:p>
            <a:r>
              <a:rPr lang="ja-JP" altLang="en-US" dirty="0" smtClean="0"/>
              <a:t>輸送船の喪失のため、アメリカより</a:t>
            </a:r>
            <a:r>
              <a:rPr lang="en-US" altLang="ja-JP" dirty="0" smtClean="0"/>
              <a:t>200</a:t>
            </a:r>
            <a:r>
              <a:rPr lang="ja-JP" altLang="en-US" dirty="0" smtClean="0"/>
              <a:t>余艘の舟艇が貸与</a:t>
            </a:r>
            <a:endParaRPr lang="en-US" altLang="ja-JP" dirty="0" smtClean="0"/>
          </a:p>
          <a:p>
            <a:r>
              <a:rPr lang="ja-JP" altLang="en-US" dirty="0" smtClean="0"/>
              <a:t>占領終了後のヒトの移動に関する強制力に不安</a:t>
            </a:r>
            <a:endParaRPr lang="en-US" altLang="ja-JP" dirty="0" smtClean="0"/>
          </a:p>
          <a:p>
            <a:r>
              <a:rPr lang="en-US" altLang="ja-JP" dirty="0" smtClean="0"/>
              <a:t>1952</a:t>
            </a:r>
            <a:r>
              <a:rPr lang="ja-JP" altLang="en-US" dirty="0" smtClean="0"/>
              <a:t>年</a:t>
            </a:r>
            <a:r>
              <a:rPr lang="en-US" altLang="ja-JP" dirty="0" smtClean="0"/>
              <a:t>3</a:t>
            </a:r>
            <a:r>
              <a:rPr lang="ja-JP" altLang="en-US" dirty="0" smtClean="0"/>
              <a:t>月「海外邦人の引揚に関する件」を閣議決定「海外からの日本国民の集団的引揚輸送のための</a:t>
            </a:r>
            <a:r>
              <a:rPr lang="ja-JP" altLang="en-US" dirty="0" smtClean="0">
                <a:solidFill>
                  <a:srgbClr val="FF0000"/>
                </a:solidFill>
              </a:rPr>
              <a:t>航海命令</a:t>
            </a:r>
            <a:r>
              <a:rPr lang="ja-JP" altLang="en-US" dirty="0" smtClean="0"/>
              <a:t>に関する法律」制定</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20000"/>
              <a:lumOff val="80000"/>
            </a:schemeClr>
          </a:solidFill>
          <a:ln>
            <a:solidFill>
              <a:schemeClr val="tx1">
                <a:lumMod val="95000"/>
                <a:lumOff val="5000"/>
              </a:schemeClr>
            </a:solidFill>
          </a:ln>
        </p:spPr>
        <p:txBody>
          <a:bodyPr/>
          <a:lstStyle/>
          <a:p>
            <a:r>
              <a:rPr kumimoji="1" lang="ja-JP" altLang="en-US" dirty="0" smtClean="0"/>
              <a:t>戦争責任問題</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厚生</a:t>
            </a:r>
            <a:r>
              <a:rPr kumimoji="1" lang="ja-JP" altLang="en-US" dirty="0" smtClean="0"/>
              <a:t>省調べ　三百十万人の軍人、軍属、民間人死亡　戦後故郷に戻って亡くなった傷病兵まで含めると戦死者は五百万人達する</a:t>
            </a:r>
            <a:endParaRPr kumimoji="1" lang="en-US" altLang="ja-JP" dirty="0" smtClean="0"/>
          </a:p>
          <a:p>
            <a:r>
              <a:rPr lang="ja-JP" altLang="en-US" dirty="0" smtClean="0"/>
              <a:t>軍事による太平洋戦争の敗北は、軍人の能力や人間観までを含めてお粗末さが露呈した結果どの世界に「勝つまで戦う」などというお粗末な戦争を行う国があるか</a:t>
            </a:r>
            <a:endParaRPr lang="en-US" altLang="ja-JP" dirty="0" smtClean="0"/>
          </a:p>
          <a:p>
            <a:r>
              <a:rPr kumimoji="1" lang="ja-JP" altLang="en-US" dirty="0" smtClean="0"/>
              <a:t>戦争責任　　東京裁判、靖国神社参拝問題</a:t>
            </a:r>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20000"/>
              <a:lumOff val="80000"/>
            </a:schemeClr>
          </a:solidFill>
          <a:ln w="19050">
            <a:solidFill>
              <a:schemeClr val="tx1"/>
            </a:solidFill>
          </a:ln>
        </p:spPr>
        <p:txBody>
          <a:bodyPr/>
          <a:lstStyle/>
          <a:p>
            <a:r>
              <a:rPr kumimoji="1" lang="ja-JP" altLang="en-US" dirty="0" smtClean="0"/>
              <a:t>海外日本人引揚負担</a:t>
            </a:r>
            <a:endParaRPr kumimoji="1" lang="ja-JP" altLang="en-US" dirty="0"/>
          </a:p>
        </p:txBody>
      </p:sp>
      <p:sp>
        <p:nvSpPr>
          <p:cNvPr id="3" name="コンテンツ プレースホルダ 2"/>
          <p:cNvSpPr>
            <a:spLocks noGrp="1"/>
          </p:cNvSpPr>
          <p:nvPr>
            <p:ph idx="1"/>
          </p:nvPr>
        </p:nvSpPr>
        <p:spPr>
          <a:ln w="28575">
            <a:solidFill>
              <a:schemeClr val="tx1"/>
            </a:solidFill>
          </a:ln>
        </p:spPr>
        <p:txBody>
          <a:bodyPr/>
          <a:lstStyle/>
          <a:p>
            <a:r>
              <a:rPr kumimoji="1" lang="ja-JP" altLang="en-US" dirty="0" smtClean="0"/>
              <a:t>日本政府は外地日本人の帰還が国内の負担になることからその場に滞在することを検討　　後日残留問題の発生</a:t>
            </a:r>
            <a:endParaRPr kumimoji="1" lang="en-US" altLang="ja-JP" dirty="0" smtClean="0"/>
          </a:p>
          <a:p>
            <a:r>
              <a:rPr lang="ja-JP" altLang="en-US" dirty="0" smtClean="0"/>
              <a:t>アメリカ、ソ連、中国もその負担から、消極的</a:t>
            </a:r>
            <a:endParaRPr lang="en-US" altLang="ja-JP" dirty="0" smtClean="0"/>
          </a:p>
          <a:p>
            <a:r>
              <a:rPr lang="ja-JP" altLang="en-US" dirty="0" smtClean="0"/>
              <a:t>日本の船舶は壊滅状態、最終的にはアメリカの力</a:t>
            </a:r>
            <a:endParaRPr lang="en-US" altLang="ja-JP" dirty="0" smtClean="0"/>
          </a:p>
          <a:p>
            <a:r>
              <a:rPr kumimoji="1" lang="ja-JP" altLang="en-US" dirty="0" smtClean="0">
                <a:solidFill>
                  <a:srgbClr val="FF0000"/>
                </a:solidFill>
              </a:rPr>
              <a:t>ゼミ等で「日中観光論」として講義予定</a:t>
            </a:r>
            <a:endParaRPr kumimoji="1" lang="ja-JP" altLang="en-US"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疎開と復帰</a:t>
            </a:r>
          </a:p>
        </p:txBody>
      </p:sp>
      <p:sp>
        <p:nvSpPr>
          <p:cNvPr id="205827" name="コンテンツ プレースホルダ 2"/>
          <p:cNvSpPr>
            <a:spLocks noGrp="1"/>
          </p:cNvSpPr>
          <p:nvPr>
            <p:ph idx="1"/>
          </p:nvPr>
        </p:nvSpPr>
        <p:spPr>
          <a:xfrm>
            <a:off x="457200" y="1600200"/>
            <a:ext cx="8229600" cy="4925144"/>
          </a:xfrm>
        </p:spPr>
        <p:txBody>
          <a:bodyPr>
            <a:noAutofit/>
          </a:bodyPr>
          <a:lstStyle/>
          <a:p>
            <a:r>
              <a:rPr lang="en-US" altLang="ja-JP" sz="3600" dirty="0" smtClean="0"/>
              <a:t>1943</a:t>
            </a:r>
            <a:r>
              <a:rPr lang="ja-JP" altLang="en-US" sz="3600" dirty="0" smtClean="0"/>
              <a:t>年　都市疎開実施要綱の閣議決定され、都市施設の地方分散</a:t>
            </a:r>
            <a:endParaRPr lang="en-US" altLang="ja-JP" sz="3600" dirty="0" smtClean="0"/>
          </a:p>
          <a:p>
            <a:r>
              <a:rPr lang="en-US" altLang="ja-JP" sz="3600" dirty="0" smtClean="0"/>
              <a:t>1944</a:t>
            </a:r>
            <a:r>
              <a:rPr lang="ja-JP" altLang="en-US" sz="3600" dirty="0" smtClean="0"/>
              <a:t>年一般疎開促進要綱等閣議決定　</a:t>
            </a:r>
            <a:endParaRPr lang="en-US" altLang="ja-JP" sz="3600" dirty="0" smtClean="0"/>
          </a:p>
          <a:p>
            <a:pPr>
              <a:buNone/>
            </a:pPr>
            <a:r>
              <a:rPr lang="ja-JP" altLang="en-US" sz="3600" dirty="0" smtClean="0"/>
              <a:t>　　　　　　　　　　</a:t>
            </a:r>
            <a:r>
              <a:rPr lang="ja-JP" altLang="en-US" sz="3600" dirty="0" smtClean="0">
                <a:solidFill>
                  <a:srgbClr val="FF0000"/>
                </a:solidFill>
              </a:rPr>
              <a:t>ヒトの強制的移動</a:t>
            </a:r>
            <a:r>
              <a:rPr lang="ja-JP" altLang="en-US" sz="3600" dirty="0" smtClean="0"/>
              <a:t>が実施</a:t>
            </a:r>
            <a:endParaRPr lang="en-US" altLang="ja-JP" sz="3600" dirty="0" smtClean="0"/>
          </a:p>
          <a:p>
            <a:r>
              <a:rPr lang="en-US" altLang="ja-JP" sz="3600" dirty="0" smtClean="0">
                <a:solidFill>
                  <a:srgbClr val="FF0000"/>
                </a:solidFill>
                <a:effectLst>
                  <a:outerShdw blurRad="38100" dist="38100" dir="2700000" algn="tl">
                    <a:srgbClr val="000000">
                      <a:alpha val="43137"/>
                    </a:srgbClr>
                  </a:outerShdw>
                </a:effectLst>
              </a:rPr>
              <a:t>1946</a:t>
            </a:r>
            <a:r>
              <a:rPr lang="ja-JP" altLang="en-US" sz="3600" dirty="0" smtClean="0">
                <a:solidFill>
                  <a:srgbClr val="FF0000"/>
                </a:solidFill>
                <a:effectLst>
                  <a:outerShdw blurRad="38100" dist="38100" dir="2700000" algn="tl">
                    <a:srgbClr val="000000">
                      <a:alpha val="43137"/>
                    </a:srgbClr>
                  </a:outerShdw>
                </a:effectLst>
              </a:rPr>
              <a:t>年都会地転入抑制緊急措置令　</a:t>
            </a:r>
            <a:endParaRPr lang="en-US" altLang="ja-JP" sz="3600" dirty="0" smtClean="0">
              <a:solidFill>
                <a:srgbClr val="FF0000"/>
              </a:solidFill>
              <a:effectLst>
                <a:outerShdw blurRad="38100" dist="38100" dir="2700000" algn="tl">
                  <a:srgbClr val="000000">
                    <a:alpha val="43137"/>
                  </a:srgbClr>
                </a:outerShdw>
              </a:effectLst>
            </a:endParaRPr>
          </a:p>
          <a:p>
            <a:pPr>
              <a:buNone/>
            </a:pPr>
            <a:r>
              <a:rPr lang="ja-JP" altLang="en-US" sz="3600" dirty="0" smtClean="0"/>
              <a:t>　　</a:t>
            </a:r>
            <a:r>
              <a:rPr lang="ja-JP" altLang="en-US" sz="3600" dirty="0" smtClean="0">
                <a:solidFill>
                  <a:srgbClr val="FF0000"/>
                </a:solidFill>
              </a:rPr>
              <a:t>都市部への転入抑制策が</a:t>
            </a:r>
            <a:r>
              <a:rPr lang="en-US" altLang="ja-JP" sz="3600" dirty="0" smtClean="0">
                <a:solidFill>
                  <a:srgbClr val="FF0000"/>
                </a:solidFill>
              </a:rPr>
              <a:t>3</a:t>
            </a:r>
            <a:r>
              <a:rPr lang="ja-JP" altLang="en-US" sz="3600" dirty="0" smtClean="0">
                <a:solidFill>
                  <a:srgbClr val="FF0000"/>
                </a:solidFill>
              </a:rPr>
              <a:t>年近く継続</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農地改革等の評価</a:t>
            </a:r>
          </a:p>
        </p:txBody>
      </p:sp>
      <p:sp>
        <p:nvSpPr>
          <p:cNvPr id="207875" name="コンテンツ プレースホルダ 2"/>
          <p:cNvSpPr>
            <a:spLocks noGrp="1"/>
          </p:cNvSpPr>
          <p:nvPr>
            <p:ph idx="1"/>
          </p:nvPr>
        </p:nvSpPr>
        <p:spPr/>
        <p:txBody>
          <a:bodyPr/>
          <a:lstStyle/>
          <a:p>
            <a:r>
              <a:rPr lang="ja-JP" altLang="en-US" smtClean="0"/>
              <a:t>労働力が不足すれば地主制は改良された（橋本寿明）</a:t>
            </a:r>
            <a:endParaRPr lang="en-US" altLang="ja-JP" smtClean="0"/>
          </a:p>
          <a:p>
            <a:r>
              <a:rPr lang="ja-JP" altLang="en-US" smtClean="0"/>
              <a:t>農地の細分化→零細農家の増大、兼業化</a:t>
            </a:r>
            <a:endParaRPr lang="en-US" altLang="ja-JP" smtClean="0"/>
          </a:p>
          <a:p>
            <a:r>
              <a:rPr lang="ja-JP" altLang="en-US" smtClean="0"/>
              <a:t>農地解放の対象となった公園緑地のスプロール市街地化「農政のために都市計画、公園緑地が犠牲」（越沢朗）</a:t>
            </a:r>
            <a:endParaRPr lang="en-US" altLang="ja-JP" smtClean="0"/>
          </a:p>
          <a:p>
            <a:r>
              <a:rPr lang="ja-JP" altLang="en-US" smtClean="0"/>
              <a:t>自作農の大量増加→大量消費社会</a:t>
            </a:r>
            <a:endParaRPr lang="en-US" altLang="ja-JP" smtClean="0"/>
          </a:p>
          <a:p>
            <a:r>
              <a:rPr lang="ja-JP" altLang="en-US" smtClean="0"/>
              <a:t>人口減少社会での大都市周辺開発の再評価</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電源開発</a:t>
            </a:r>
          </a:p>
        </p:txBody>
      </p:sp>
      <p:sp>
        <p:nvSpPr>
          <p:cNvPr id="208899" name="コンテンツ プレースホルダ 2"/>
          <p:cNvSpPr>
            <a:spLocks noGrp="1"/>
          </p:cNvSpPr>
          <p:nvPr>
            <p:ph idx="1"/>
          </p:nvPr>
        </p:nvSpPr>
        <p:spPr>
          <a:xfrm>
            <a:off x="457200" y="1600200"/>
            <a:ext cx="8229600" cy="4924425"/>
          </a:xfrm>
        </p:spPr>
        <p:txBody>
          <a:bodyPr/>
          <a:lstStyle/>
          <a:p>
            <a:r>
              <a:rPr lang="ja-JP" altLang="en-US" smtClean="0"/>
              <a:t>空襲による水力発電設備の被害はなかった（都市産業設備の被害は２７％）</a:t>
            </a:r>
            <a:endParaRPr lang="en-US" altLang="ja-JP" smtClean="0"/>
          </a:p>
          <a:p>
            <a:r>
              <a:rPr lang="ja-JP" altLang="en-US" smtClean="0"/>
              <a:t>火力発電所は賠償施設に指定</a:t>
            </a:r>
            <a:endParaRPr lang="en-US" altLang="ja-JP" smtClean="0"/>
          </a:p>
          <a:p>
            <a:r>
              <a:rPr lang="ja-JP" altLang="en-US" smtClean="0"/>
              <a:t>１９５０年　電気事業再編成令</a:t>
            </a:r>
            <a:endParaRPr lang="en-US" altLang="ja-JP" smtClean="0"/>
          </a:p>
          <a:p>
            <a:r>
              <a:rPr lang="ja-JP" altLang="en-US" smtClean="0"/>
              <a:t>国土総合開発実施法案、重要河川開発法案　→電源開発促進法</a:t>
            </a:r>
            <a:endParaRPr lang="en-US" altLang="ja-JP" smtClean="0"/>
          </a:p>
          <a:p>
            <a:r>
              <a:rPr lang="ja-JP" altLang="en-US" smtClean="0"/>
              <a:t>多目的ダム　黒四ダム建設に際し、佐伯宗義はダム施設の通行権を主張（</a:t>
            </a:r>
            <a:r>
              <a:rPr lang="ja-JP" altLang="en-US" smtClean="0">
                <a:solidFill>
                  <a:srgbClr val="FF0000"/>
                </a:solidFill>
              </a:rPr>
              <a:t>黒部アルペンルートの誕生につながる）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2378695"/>
          </a:xfrm>
          <a:solidFill>
            <a:schemeClr val="accent6">
              <a:lumMod val="60000"/>
              <a:lumOff val="40000"/>
            </a:schemeClr>
          </a:solidFill>
          <a:ln w="28575">
            <a:solidFill>
              <a:schemeClr val="accent1"/>
            </a:solidFill>
          </a:ln>
        </p:spPr>
        <p:txBody>
          <a:bodyPr>
            <a:normAutofit/>
          </a:bodyPr>
          <a:lstStyle/>
          <a:p>
            <a:r>
              <a:rPr kumimoji="1" lang="ja-JP" altLang="en-US" dirty="0" smtClean="0"/>
              <a:t>都市デザイン論　</a:t>
            </a:r>
            <a:r>
              <a:rPr lang="ja-JP" altLang="en-US" dirty="0" smtClean="0"/>
              <a:t>第二回</a:t>
            </a:r>
            <a:r>
              <a:rPr lang="en-US" altLang="ja-JP" dirty="0" smtClean="0"/>
              <a:t/>
            </a:r>
            <a:br>
              <a:rPr lang="en-US" altLang="ja-JP" dirty="0" smtClean="0"/>
            </a:br>
            <a:r>
              <a:rPr lang="en-US" altLang="ja-JP" dirty="0" smtClean="0"/>
              <a:t/>
            </a:r>
            <a:br>
              <a:rPr lang="en-US" altLang="ja-JP" dirty="0" smtClean="0"/>
            </a:br>
            <a:r>
              <a:rPr lang="ja-JP" altLang="en-US" dirty="0" smtClean="0"/>
              <a:t>地域の均衡ある発展</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交通政策</a:t>
            </a:r>
          </a:p>
        </p:txBody>
      </p:sp>
      <p:sp>
        <p:nvSpPr>
          <p:cNvPr id="209923" name="コンテンツ プレースホルダ 2"/>
          <p:cNvSpPr>
            <a:spLocks noGrp="1"/>
          </p:cNvSpPr>
          <p:nvPr>
            <p:ph idx="1"/>
          </p:nvPr>
        </p:nvSpPr>
        <p:spPr>
          <a:xfrm>
            <a:off x="457200" y="1600200"/>
            <a:ext cx="8229600" cy="5257800"/>
          </a:xfrm>
        </p:spPr>
        <p:txBody>
          <a:bodyPr/>
          <a:lstStyle/>
          <a:p>
            <a:r>
              <a:rPr lang="ja-JP" altLang="en-US" dirty="0" smtClean="0"/>
              <a:t>戦後米国流の見方では鉄道は斜陽、殿下も抑えられた。主権回復後に電化</a:t>
            </a:r>
            <a:endParaRPr lang="en-US" altLang="ja-JP" dirty="0" smtClean="0"/>
          </a:p>
          <a:p>
            <a:r>
              <a:rPr lang="ja-JP" altLang="en-US" dirty="0" smtClean="0"/>
              <a:t>モータリゼーション推進はＧＨＱの思惑と一致</a:t>
            </a:r>
            <a:endParaRPr lang="en-US" altLang="ja-JP" dirty="0" smtClean="0"/>
          </a:p>
          <a:p>
            <a:r>
              <a:rPr lang="ja-JP" altLang="en-US" dirty="0" smtClean="0"/>
              <a:t>航空産業は非軍需化政策により全滅、１９５２年主権回復後日本での航空機の運航が可能となった</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観光政策</a:t>
            </a:r>
          </a:p>
        </p:txBody>
      </p:sp>
      <p:sp>
        <p:nvSpPr>
          <p:cNvPr id="210947" name="コンテンツ プレースホルダー 2"/>
          <p:cNvSpPr>
            <a:spLocks noGrp="1"/>
          </p:cNvSpPr>
          <p:nvPr>
            <p:ph idx="1"/>
          </p:nvPr>
        </p:nvSpPr>
        <p:spPr/>
        <p:txBody>
          <a:bodyPr>
            <a:normAutofit lnSpcReduction="10000"/>
          </a:bodyPr>
          <a:lstStyle/>
          <a:p>
            <a:r>
              <a:rPr lang="ja-JP" altLang="en-US" smtClean="0">
                <a:solidFill>
                  <a:srgbClr val="FF0000"/>
                </a:solidFill>
              </a:rPr>
              <a:t>戦後復興期の国会　今日以上に観光政策の重要性が真剣に論議されている</a:t>
            </a:r>
            <a:endParaRPr lang="en-US" altLang="ja-JP" smtClean="0">
              <a:solidFill>
                <a:srgbClr val="FF0000"/>
              </a:solidFill>
            </a:endParaRPr>
          </a:p>
          <a:p>
            <a:r>
              <a:rPr lang="ja-JP" altLang="en-US" smtClean="0"/>
              <a:t>食糧輸入のため、外貨獲得手段として観光振興　観光国土計画が提案されている</a:t>
            </a:r>
            <a:endParaRPr lang="en-US" altLang="ja-JP" smtClean="0"/>
          </a:p>
          <a:p>
            <a:r>
              <a:rPr lang="ja-JP" altLang="en-US" smtClean="0"/>
              <a:t>ホテルは占領軍に使用されているため、国際観光ホテル整備法が議員立法（運輸・厚生間の調整困難故）</a:t>
            </a:r>
            <a:endParaRPr lang="en-US" altLang="ja-JP" smtClean="0"/>
          </a:p>
          <a:p>
            <a:r>
              <a:rPr lang="ja-JP" altLang="en-US" smtClean="0"/>
              <a:t>松下幸之助「</a:t>
            </a:r>
            <a:r>
              <a:rPr lang="ja-JP" altLang="en-US" smtClean="0">
                <a:solidFill>
                  <a:srgbClr val="FF0000"/>
                </a:solidFill>
              </a:rPr>
              <a:t>観光立国の辯ー石炭掘るよりホテル一つをー</a:t>
            </a:r>
            <a:r>
              <a:rPr lang="ja-JP" altLang="en-US" smtClean="0"/>
              <a:t>」</a:t>
            </a:r>
            <a:r>
              <a:rPr lang="en-US" altLang="ja-JP" smtClean="0"/>
              <a:t>1954</a:t>
            </a:r>
            <a:r>
              <a:rPr lang="ja-JP" altLang="en-US" smtClean="0"/>
              <a:t>年五月号文芸春秋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経済の二重構造</a:t>
            </a:r>
          </a:p>
        </p:txBody>
      </p:sp>
      <p:sp>
        <p:nvSpPr>
          <p:cNvPr id="211971" name="コンテンツ プレースホルダー 2"/>
          <p:cNvSpPr>
            <a:spLocks noGrp="1"/>
          </p:cNvSpPr>
          <p:nvPr>
            <p:ph idx="1"/>
          </p:nvPr>
        </p:nvSpPr>
        <p:spPr>
          <a:xfrm>
            <a:off x="611188" y="1450975"/>
            <a:ext cx="8229600" cy="4525963"/>
          </a:xfrm>
        </p:spPr>
        <p:txBody>
          <a:bodyPr>
            <a:normAutofit lnSpcReduction="10000"/>
          </a:bodyPr>
          <a:lstStyle/>
          <a:p>
            <a:r>
              <a:rPr lang="en-US" altLang="ja-JP" smtClean="0"/>
              <a:t>31</a:t>
            </a:r>
            <a:r>
              <a:rPr lang="ja-JP" altLang="en-US" smtClean="0"/>
              <a:t>年経済白書「もはや戦後ではない」戦前の国民生産のピーク時を超える。成長にブレーキをかけなくてよいのかという問題提起</a:t>
            </a:r>
            <a:endParaRPr lang="en-US" altLang="ja-JP" smtClean="0"/>
          </a:p>
          <a:p>
            <a:r>
              <a:rPr lang="ja-JP" altLang="en-US" smtClean="0"/>
              <a:t>３２年経済白書「経済の二重構造」の分析</a:t>
            </a:r>
            <a:endParaRPr lang="en-US" altLang="ja-JP" smtClean="0"/>
          </a:p>
          <a:p>
            <a:r>
              <a:rPr lang="ja-JP" altLang="en-US" smtClean="0"/>
              <a:t>企業規模別の賃金格差指摘</a:t>
            </a:r>
            <a:endParaRPr lang="en-US" altLang="ja-JP" smtClean="0"/>
          </a:p>
          <a:p>
            <a:r>
              <a:rPr lang="ja-JP" altLang="en-US" smtClean="0">
                <a:solidFill>
                  <a:srgbClr val="FF0000"/>
                </a:solidFill>
              </a:rPr>
              <a:t>輸送力に関し、明治大正の遺産を食いつぶしてきたと投資不足を表現するも、その後の実際の政策には反映されず、巨額の国鉄赤字の原因となった</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国民所得倍増計画</a:t>
            </a:r>
          </a:p>
        </p:txBody>
      </p:sp>
      <p:sp>
        <p:nvSpPr>
          <p:cNvPr id="212995" name="コンテンツ プレースホルダ 2"/>
          <p:cNvSpPr>
            <a:spLocks noGrp="1"/>
          </p:cNvSpPr>
          <p:nvPr>
            <p:ph idx="1"/>
          </p:nvPr>
        </p:nvSpPr>
        <p:spPr/>
        <p:txBody>
          <a:bodyPr>
            <a:normAutofit lnSpcReduction="10000"/>
          </a:bodyPr>
          <a:lstStyle/>
          <a:p>
            <a:r>
              <a:rPr lang="ja-JP" altLang="en-US" smtClean="0"/>
              <a:t>産業基盤にかかる公共投資を赤字覚悟でも積極的に推進する政策への転換を表明</a:t>
            </a:r>
            <a:endParaRPr lang="en-US" altLang="ja-JP" smtClean="0"/>
          </a:p>
          <a:p>
            <a:r>
              <a:rPr lang="ja-JP" altLang="en-US" smtClean="0"/>
              <a:t>下村治は放っておいても経済成長すると予測、計画は予測以下のものに抑制。従って実際は計画以上に経済成長する</a:t>
            </a:r>
            <a:endParaRPr lang="en-US" altLang="ja-JP" smtClean="0"/>
          </a:p>
          <a:p>
            <a:r>
              <a:rPr lang="ja-JP" altLang="en-US" smtClean="0"/>
              <a:t>閣議決定された非法定の経済計画として、戦後初めて予算との対応関係が明示された。これ以降経済計画は毎年度予算編成の基準となる</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政策先議から生まれた格差是正</a:t>
            </a:r>
          </a:p>
        </p:txBody>
      </p:sp>
      <p:sp>
        <p:nvSpPr>
          <p:cNvPr id="214019" name="コンテンツ プレースホルダ 2"/>
          <p:cNvSpPr>
            <a:spLocks noGrp="1"/>
          </p:cNvSpPr>
          <p:nvPr>
            <p:ph idx="1"/>
          </p:nvPr>
        </p:nvSpPr>
        <p:spPr/>
        <p:txBody>
          <a:bodyPr/>
          <a:lstStyle/>
          <a:p>
            <a:r>
              <a:rPr lang="ja-JP" altLang="en-US" smtClean="0"/>
              <a:t>政府が予算、法律等の閣議決定を行う前に与党（自民党）の党内手続きを事前に行う政策決定手続きは「政策先議」とよばれる</a:t>
            </a:r>
            <a:endParaRPr lang="en-US" altLang="ja-JP" smtClean="0"/>
          </a:p>
          <a:p>
            <a:r>
              <a:rPr lang="ja-JP" altLang="en-US" smtClean="0"/>
              <a:t>所得倍増計画の閣議決定の際、自民党政務調査会の方針を「国民所得倍増計画の構想」として付すことで守られる</a:t>
            </a:r>
            <a:endParaRPr lang="en-US" altLang="ja-JP" smtClean="0"/>
          </a:p>
          <a:p>
            <a:r>
              <a:rPr lang="ja-JP" altLang="en-US" smtClean="0">
                <a:solidFill>
                  <a:srgbClr val="FF0000"/>
                </a:solidFill>
              </a:rPr>
              <a:t>農業・非農業間格差、大企業・中小企業間格差、地域間格差の是正を記述</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農業基本法</a:t>
            </a:r>
          </a:p>
        </p:txBody>
      </p:sp>
      <p:sp>
        <p:nvSpPr>
          <p:cNvPr id="215043" name="コンテンツ プレースホルダ 2"/>
          <p:cNvSpPr>
            <a:spLocks noGrp="1"/>
          </p:cNvSpPr>
          <p:nvPr>
            <p:ph idx="1"/>
          </p:nvPr>
        </p:nvSpPr>
        <p:spPr/>
        <p:txBody>
          <a:bodyPr/>
          <a:lstStyle/>
          <a:p>
            <a:r>
              <a:rPr lang="ja-JP" altLang="en-US" smtClean="0"/>
              <a:t>食糧確保政策→格差是正政策</a:t>
            </a:r>
            <a:endParaRPr lang="en-US" altLang="ja-JP" smtClean="0"/>
          </a:p>
          <a:p>
            <a:r>
              <a:rPr lang="ja-JP" altLang="en-US" smtClean="0"/>
              <a:t>昭和</a:t>
            </a:r>
            <a:r>
              <a:rPr lang="en-US" altLang="ja-JP" smtClean="0"/>
              <a:t>30</a:t>
            </a:r>
            <a:r>
              <a:rPr lang="ja-JP" altLang="en-US" smtClean="0"/>
              <a:t>年頃の農業人口</a:t>
            </a:r>
            <a:r>
              <a:rPr lang="en-US" altLang="ja-JP" smtClean="0"/>
              <a:t>1600</a:t>
            </a:r>
            <a:r>
              <a:rPr lang="ja-JP" altLang="en-US" smtClean="0"/>
              <a:t>万人</a:t>
            </a:r>
            <a:endParaRPr lang="en-US" altLang="ja-JP" smtClean="0"/>
          </a:p>
          <a:p>
            <a:r>
              <a:rPr lang="en-US" altLang="ja-JP" smtClean="0"/>
              <a:t>1967</a:t>
            </a:r>
            <a:r>
              <a:rPr lang="ja-JP" altLang="en-US" smtClean="0"/>
              <a:t>年　</a:t>
            </a:r>
            <a:r>
              <a:rPr lang="en-US" altLang="ja-JP" smtClean="0"/>
              <a:t>1000</a:t>
            </a:r>
            <a:r>
              <a:rPr lang="ja-JP" altLang="en-US" smtClean="0"/>
              <a:t>万人割る　収穫量</a:t>
            </a:r>
            <a:r>
              <a:rPr lang="en-US" altLang="ja-JP" smtClean="0"/>
              <a:t>1450</a:t>
            </a:r>
            <a:r>
              <a:rPr lang="ja-JP" altLang="en-US" smtClean="0"/>
              <a:t>万トンと最大</a:t>
            </a:r>
            <a:r>
              <a:rPr lang="en-US" altLang="ja-JP" smtClean="0"/>
              <a:t>(</a:t>
            </a:r>
            <a:r>
              <a:rPr lang="ja-JP" altLang="en-US" smtClean="0"/>
              <a:t>作付面積は</a:t>
            </a:r>
            <a:r>
              <a:rPr lang="en-US" altLang="ja-JP" smtClean="0"/>
              <a:t>1960</a:t>
            </a:r>
            <a:r>
              <a:rPr lang="ja-JP" altLang="en-US" smtClean="0"/>
              <a:t>年</a:t>
            </a:r>
            <a:r>
              <a:rPr lang="en-US" altLang="ja-JP" smtClean="0"/>
              <a:t>330</a:t>
            </a:r>
            <a:r>
              <a:rPr lang="ja-JP" altLang="en-US" smtClean="0"/>
              <a:t>万</a:t>
            </a:r>
            <a:r>
              <a:rPr lang="en-US" altLang="ja-JP" smtClean="0"/>
              <a:t>ha</a:t>
            </a:r>
            <a:r>
              <a:rPr lang="ja-JP" altLang="en-US" smtClean="0"/>
              <a:t>）</a:t>
            </a:r>
            <a:endParaRPr lang="en-US" altLang="ja-JP" smtClean="0"/>
          </a:p>
          <a:p>
            <a:r>
              <a:rPr lang="en-US" altLang="ja-JP" smtClean="0"/>
              <a:t>1970</a:t>
            </a:r>
            <a:r>
              <a:rPr lang="ja-JP" altLang="en-US" smtClean="0"/>
              <a:t>年減反政策開始</a:t>
            </a:r>
            <a:endParaRPr lang="en-US" altLang="ja-JP" smtClean="0"/>
          </a:p>
          <a:p>
            <a:r>
              <a:rPr lang="en-US" altLang="ja-JP" smtClean="0"/>
              <a:t>1999</a:t>
            </a:r>
            <a:r>
              <a:rPr lang="ja-JP" altLang="en-US" smtClean="0"/>
              <a:t>年食料・農業・農村基本法　食料安全保障</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中小企業基本法</a:t>
            </a:r>
          </a:p>
        </p:txBody>
      </p:sp>
      <p:sp>
        <p:nvSpPr>
          <p:cNvPr id="216067" name="コンテンツ プレースホルダ 2"/>
          <p:cNvSpPr>
            <a:spLocks noGrp="1"/>
          </p:cNvSpPr>
          <p:nvPr>
            <p:ph idx="1"/>
          </p:nvPr>
        </p:nvSpPr>
        <p:spPr/>
        <p:txBody>
          <a:bodyPr/>
          <a:lstStyle/>
          <a:p>
            <a:r>
              <a:rPr lang="en-US" altLang="ja-JP" smtClean="0"/>
              <a:t>1948</a:t>
            </a:r>
            <a:r>
              <a:rPr lang="ja-JP" altLang="en-US" smtClean="0"/>
              <a:t>年中小企業庁　</a:t>
            </a:r>
            <a:r>
              <a:rPr lang="en-US" altLang="ja-JP" smtClean="0"/>
              <a:t>1949</a:t>
            </a:r>
            <a:r>
              <a:rPr lang="ja-JP" altLang="en-US" smtClean="0"/>
              <a:t>年国民金融公庫</a:t>
            </a:r>
            <a:endParaRPr lang="en-US" altLang="ja-JP" smtClean="0"/>
          </a:p>
          <a:p>
            <a:r>
              <a:rPr lang="en-US" altLang="ja-JP" smtClean="0"/>
              <a:t>1963</a:t>
            </a:r>
            <a:r>
              <a:rPr lang="ja-JP" altLang="en-US" smtClean="0"/>
              <a:t>年中小企業基本法</a:t>
            </a:r>
            <a:endParaRPr lang="en-US" altLang="ja-JP" smtClean="0"/>
          </a:p>
          <a:p>
            <a:r>
              <a:rPr lang="ja-JP" altLang="en-US" smtClean="0"/>
              <a:t>二重構造論は国会論議で堺屋国務大臣答弁において社会主義的発想と否定（平成</a:t>
            </a:r>
            <a:r>
              <a:rPr lang="en-US" altLang="ja-JP" smtClean="0"/>
              <a:t>11</a:t>
            </a:r>
            <a:r>
              <a:rPr lang="ja-JP" altLang="en-US" smtClean="0"/>
              <a:t>年</a:t>
            </a:r>
            <a:r>
              <a:rPr lang="en-US" altLang="ja-JP" smtClean="0"/>
              <a:t>11</a:t>
            </a:r>
            <a:r>
              <a:rPr lang="ja-JP" altLang="en-US" smtClean="0"/>
              <a:t>月</a:t>
            </a:r>
            <a:r>
              <a:rPr lang="en-US" altLang="ja-JP" smtClean="0"/>
              <a:t>10</a:t>
            </a:r>
            <a:r>
              <a:rPr lang="ja-JP" altLang="en-US" smtClean="0"/>
              <a:t>日衆議院商工委員会）</a:t>
            </a:r>
            <a:endParaRPr lang="en-US" altLang="ja-JP" smtClean="0"/>
          </a:p>
          <a:p>
            <a:r>
              <a:rPr lang="ja-JP" altLang="en-US" smtClean="0"/>
              <a:t>学会においても否定（三輪芳朗東大教授）</a:t>
            </a:r>
            <a:endParaRPr lang="en-US" altLang="ja-JP" smtClean="0"/>
          </a:p>
          <a:p>
            <a:r>
              <a:rPr lang="ja-JP" altLang="en-US" smtClean="0"/>
              <a:t>中心市街地空洞化の原因は、農業と同じく政策がありすぎたから</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地域間格差是正</a:t>
            </a:r>
          </a:p>
        </p:txBody>
      </p:sp>
      <p:sp>
        <p:nvSpPr>
          <p:cNvPr id="217091" name="コンテンツ プレースホルダ 2"/>
          <p:cNvSpPr>
            <a:spLocks noGrp="1"/>
          </p:cNvSpPr>
          <p:nvPr>
            <p:ph idx="1"/>
          </p:nvPr>
        </p:nvSpPr>
        <p:spPr>
          <a:xfrm>
            <a:off x="457200" y="1639888"/>
            <a:ext cx="8229600" cy="4525962"/>
          </a:xfrm>
        </p:spPr>
        <p:txBody>
          <a:bodyPr/>
          <a:lstStyle/>
          <a:p>
            <a:r>
              <a:rPr lang="ja-JP" altLang="en-US" smtClean="0"/>
              <a:t>所得倍増計画は太平洋ベルト地帯構想</a:t>
            </a:r>
            <a:endParaRPr lang="en-US" altLang="ja-JP" smtClean="0"/>
          </a:p>
          <a:p>
            <a:r>
              <a:rPr lang="ja-JP" altLang="en-US" smtClean="0"/>
              <a:t>「所得倍増計画の構想」により、</a:t>
            </a:r>
            <a:r>
              <a:rPr lang="en-US" altLang="ja-JP" smtClean="0"/>
              <a:t>1961</a:t>
            </a:r>
            <a:r>
              <a:rPr lang="ja-JP" altLang="en-US" smtClean="0"/>
              <a:t>年低開発地域工業開発促進法、</a:t>
            </a:r>
            <a:r>
              <a:rPr lang="en-US" altLang="ja-JP" smtClean="0"/>
              <a:t>62</a:t>
            </a:r>
            <a:r>
              <a:rPr lang="ja-JP" altLang="en-US" smtClean="0"/>
              <a:t>年新産業都市建設促進法、</a:t>
            </a:r>
            <a:r>
              <a:rPr lang="en-US" altLang="ja-JP" smtClean="0"/>
              <a:t>1964</a:t>
            </a:r>
            <a:r>
              <a:rPr lang="ja-JP" altLang="en-US" smtClean="0"/>
              <a:t>年工業整備特別地域整備促進法</a:t>
            </a:r>
            <a:endParaRPr lang="en-US" altLang="ja-JP" smtClean="0"/>
          </a:p>
          <a:p>
            <a:r>
              <a:rPr lang="ja-JP" altLang="en-US" smtClean="0"/>
              <a:t>法定の第一次国土総合開発計画（</a:t>
            </a:r>
            <a:r>
              <a:rPr lang="en-US" altLang="ja-JP" smtClean="0"/>
              <a:t>62</a:t>
            </a:r>
            <a:r>
              <a:rPr lang="ja-JP" altLang="en-US" smtClean="0"/>
              <a:t>年）は非法定の「国民所得倍増計画の構想」（開発拠点方式）により計画内容を決定</a:t>
            </a:r>
            <a:endParaRPr lang="en-US" altLang="ja-JP"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シャープ勧告と税制</a:t>
            </a:r>
            <a:endParaRPr lang="ja-JP" altLang="en-US" dirty="0"/>
          </a:p>
        </p:txBody>
      </p:sp>
      <p:sp>
        <p:nvSpPr>
          <p:cNvPr id="218115" name="コンテンツ プレースホルダ 2"/>
          <p:cNvSpPr>
            <a:spLocks noGrp="1"/>
          </p:cNvSpPr>
          <p:nvPr>
            <p:ph idx="1"/>
          </p:nvPr>
        </p:nvSpPr>
        <p:spPr/>
        <p:txBody>
          <a:bodyPr/>
          <a:lstStyle/>
          <a:p>
            <a:r>
              <a:rPr lang="ja-JP" altLang="en-US" smtClean="0"/>
              <a:t>地域格差是正は兵士供給地域への配慮からスタート</a:t>
            </a:r>
            <a:endParaRPr lang="en-US" altLang="ja-JP" smtClean="0"/>
          </a:p>
          <a:p>
            <a:r>
              <a:rPr lang="en-US" altLang="ja-JP" smtClean="0"/>
              <a:t>1950</a:t>
            </a:r>
            <a:r>
              <a:rPr lang="ja-JP" altLang="en-US" smtClean="0"/>
              <a:t>年シャープ勧告「中央政府は貧しい地域の人々の生活水準を向上させなければならない」と考えられて、地方交付税交付金制度ができる</a:t>
            </a:r>
            <a:endParaRPr lang="en-US" altLang="ja-JP" smtClean="0"/>
          </a:p>
          <a:p>
            <a:r>
              <a:rPr lang="ja-JP" altLang="en-US" smtClean="0"/>
              <a:t>税制改革は、工場育成と工業誘致を促進する要因となる</a:t>
            </a:r>
            <a:endParaRPr lang="en-US" altLang="ja-JP" smtClean="0"/>
          </a:p>
          <a:p>
            <a:endParaRPr lang="ja-JP" altLang="en-US" smtClean="0"/>
          </a:p>
          <a:p>
            <a:endParaRPr lang="ja-JP" alt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タイトル 1"/>
          <p:cNvSpPr>
            <a:spLocks noGrp="1"/>
          </p:cNvSpPr>
          <p:nvPr>
            <p:ph type="title"/>
          </p:nvPr>
        </p:nvSpPr>
        <p:spPr>
          <a:xfrm>
            <a:off x="457200" y="0"/>
            <a:ext cx="8229600" cy="1600200"/>
          </a:xfrm>
          <a:ln w="57150">
            <a:solidFill>
              <a:schemeClr val="tx1">
                <a:lumMod val="95000"/>
                <a:lumOff val="5000"/>
              </a:schemeClr>
            </a:solidFill>
          </a:ln>
        </p:spPr>
        <p:txBody>
          <a:bodyPr/>
          <a:lstStyle/>
          <a:p>
            <a:pPr>
              <a:defRPr/>
            </a:pPr>
            <a:r>
              <a:rPr lang="ja-JP" altLang="en-US" dirty="0" smtClean="0"/>
              <a:t>都市人流問題の発生</a:t>
            </a:r>
            <a:r>
              <a:rPr lang="en-US" altLang="ja-JP" dirty="0" smtClean="0"/>
              <a:t/>
            </a:r>
            <a:br>
              <a:rPr lang="en-US" altLang="ja-JP" dirty="0" smtClean="0"/>
            </a:br>
            <a:r>
              <a:rPr lang="ja-JP" altLang="en-US" dirty="0" smtClean="0"/>
              <a:t>住宅政策の発生</a:t>
            </a:r>
          </a:p>
        </p:txBody>
      </p:sp>
      <p:sp>
        <p:nvSpPr>
          <p:cNvPr id="221187" name="コンテンツ プレースホルダ 2"/>
          <p:cNvSpPr>
            <a:spLocks noGrp="1"/>
          </p:cNvSpPr>
          <p:nvPr>
            <p:ph idx="1"/>
          </p:nvPr>
        </p:nvSpPr>
        <p:spPr>
          <a:xfrm>
            <a:off x="457200" y="1600200"/>
            <a:ext cx="8229600" cy="5257800"/>
          </a:xfrm>
        </p:spPr>
        <p:txBody>
          <a:bodyPr/>
          <a:lstStyle/>
          <a:p>
            <a:r>
              <a:rPr lang="ja-JP" altLang="en-US" smtClean="0"/>
              <a:t>戦前の住宅政策は、住居と宿泊未分離の状態からスタート</a:t>
            </a:r>
            <a:endParaRPr lang="en-US" altLang="ja-JP" smtClean="0"/>
          </a:p>
          <a:p>
            <a:r>
              <a:rPr lang="ja-JP" altLang="en-US" smtClean="0"/>
              <a:t>住宅扶助（生活保護）が宿泊業法の簡易宿所料金に事実上連動するのはその名残</a:t>
            </a:r>
            <a:endParaRPr lang="en-US" altLang="ja-JP" smtClean="0"/>
          </a:p>
          <a:p>
            <a:r>
              <a:rPr lang="en-US" altLang="ja-JP" smtClean="0"/>
              <a:t>1939</a:t>
            </a:r>
            <a:r>
              <a:rPr lang="ja-JP" altLang="en-US" smtClean="0"/>
              <a:t>年厚生省に住宅課設置　戦時住宅政策展開、</a:t>
            </a:r>
            <a:r>
              <a:rPr lang="en-US" altLang="ja-JP" smtClean="0"/>
              <a:t>1941</a:t>
            </a:r>
            <a:r>
              <a:rPr lang="ja-JP" altLang="en-US" smtClean="0"/>
              <a:t>年に戦時下の労働力配置対策として住宅営団</a:t>
            </a:r>
            <a:endParaRPr lang="en-US" altLang="ja-JP" smtClean="0"/>
          </a:p>
          <a:p>
            <a:r>
              <a:rPr lang="ja-JP" altLang="en-US" smtClean="0"/>
              <a:t>国家総動員体制　借地借家法の借地人等の権利強化</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教科書のポイント</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１８</a:t>
            </a:r>
            <a:r>
              <a:rPr lang="ja-JP" altLang="en-US" dirty="0" smtClean="0"/>
              <a:t>～１９頁</a:t>
            </a:r>
            <a:endParaRPr lang="en-US" altLang="ja-JP" dirty="0" smtClean="0"/>
          </a:p>
          <a:p>
            <a:r>
              <a:rPr kumimoji="1" lang="ja-JP" altLang="en-US" dirty="0" smtClean="0"/>
              <a:t>キーワード　国土の均衡ある発展</a:t>
            </a:r>
            <a:endParaRPr kumimoji="1" lang="en-US" altLang="ja-JP" dirty="0" smtClean="0"/>
          </a:p>
          <a:p>
            <a:r>
              <a:rPr lang="ja-JP" altLang="en-US" dirty="0" smtClean="0"/>
              <a:t>全総神話</a:t>
            </a:r>
            <a:endParaRPr lang="en-US" altLang="ja-JP" dirty="0" smtClean="0"/>
          </a:p>
          <a:p>
            <a:r>
              <a:rPr kumimoji="1" lang="ja-JP" altLang="en-US" dirty="0" smtClean="0"/>
              <a:t>ラベンシュタインの法則</a:t>
            </a:r>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終戦後の住宅政策</a:t>
            </a:r>
          </a:p>
        </p:txBody>
      </p:sp>
      <p:sp>
        <p:nvSpPr>
          <p:cNvPr id="222211" name="コンテンツ プレースホルダ 2"/>
          <p:cNvSpPr>
            <a:spLocks noGrp="1"/>
          </p:cNvSpPr>
          <p:nvPr>
            <p:ph idx="1"/>
          </p:nvPr>
        </p:nvSpPr>
        <p:spPr/>
        <p:txBody>
          <a:bodyPr/>
          <a:lstStyle/>
          <a:p>
            <a:r>
              <a:rPr lang="ja-JP" altLang="en-US" smtClean="0"/>
              <a:t>食糧確保の次は住宅確保</a:t>
            </a:r>
            <a:endParaRPr lang="en-US" altLang="ja-JP" smtClean="0"/>
          </a:p>
          <a:p>
            <a:r>
              <a:rPr lang="ja-JP" altLang="en-US" smtClean="0"/>
              <a:t>借地権の物権化により、供給が激減、正当事由制度と継続賃料抑制主義（判例）、高額立ち退き料のため、家族向け新規供給がなくなる</a:t>
            </a:r>
            <a:endParaRPr lang="en-US" altLang="ja-JP" smtClean="0"/>
          </a:p>
          <a:p>
            <a:r>
              <a:rPr lang="en-US" altLang="ja-JP" smtClean="0"/>
              <a:t>1951</a:t>
            </a:r>
            <a:r>
              <a:rPr lang="ja-JP" altLang="en-US" smtClean="0"/>
              <a:t>年公営住宅法　田中角栄の頭の中は出稼ぎ労働者のアパート（下河辺淳）</a:t>
            </a:r>
            <a:endParaRPr lang="en-US" altLang="ja-JP" smtClean="0"/>
          </a:p>
          <a:p>
            <a:r>
              <a:rPr lang="ja-JP" altLang="en-US" smtClean="0"/>
              <a:t>住宅政策の中心思想は住宅供給論</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通勤圏拡大と住宅双六</a:t>
            </a:r>
          </a:p>
        </p:txBody>
      </p:sp>
      <p:sp>
        <p:nvSpPr>
          <p:cNvPr id="223235" name="コンテンツ プレースホルダ 2"/>
          <p:cNvSpPr>
            <a:spLocks noGrp="1"/>
          </p:cNvSpPr>
          <p:nvPr>
            <p:ph idx="1"/>
          </p:nvPr>
        </p:nvSpPr>
        <p:spPr/>
        <p:txBody>
          <a:bodyPr>
            <a:normAutofit lnSpcReduction="10000"/>
          </a:bodyPr>
          <a:lstStyle/>
          <a:p>
            <a:r>
              <a:rPr lang="en-US" altLang="ja-JP" smtClean="0"/>
              <a:t>1930</a:t>
            </a:r>
            <a:r>
              <a:rPr lang="ja-JP" altLang="en-US" smtClean="0"/>
              <a:t>年代東京都区部の通勤圏は都区部内</a:t>
            </a:r>
            <a:endParaRPr lang="en-US" altLang="ja-JP" smtClean="0"/>
          </a:p>
          <a:p>
            <a:r>
              <a:rPr lang="ja-JP" altLang="en-US" smtClean="0"/>
              <a:t>戦時期から復興期に飛躍的に拡大</a:t>
            </a:r>
            <a:endParaRPr lang="en-US" altLang="ja-JP" smtClean="0"/>
          </a:p>
          <a:p>
            <a:r>
              <a:rPr lang="ja-JP" altLang="en-US" smtClean="0"/>
              <a:t>戦災により都区部住宅消失するも、地代家賃統制令継続により、借家供給なく疎開者の復帰を妨げる</a:t>
            </a:r>
            <a:endParaRPr lang="en-US" altLang="ja-JP" smtClean="0"/>
          </a:p>
          <a:p>
            <a:r>
              <a:rPr lang="ja-JP" altLang="en-US" smtClean="0"/>
              <a:t>住宅難による通勤者の増加に対応して、定期券の現物支給等通勤手当が普及し、更に通勤圏が拡大</a:t>
            </a:r>
            <a:endParaRPr lang="en-US" altLang="ja-JP" smtClean="0"/>
          </a:p>
          <a:p>
            <a:r>
              <a:rPr lang="ja-JP" altLang="en-US" smtClean="0"/>
              <a:t>郊外へと戸建持ち家を目指す住宅双六</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通勤電車タダ論</a:t>
            </a:r>
          </a:p>
        </p:txBody>
      </p:sp>
      <p:sp>
        <p:nvSpPr>
          <p:cNvPr id="224259" name="コンテンツ プレースホルダ 2"/>
          <p:cNvSpPr>
            <a:spLocks noGrp="1"/>
          </p:cNvSpPr>
          <p:nvPr>
            <p:ph idx="1"/>
          </p:nvPr>
        </p:nvSpPr>
        <p:spPr/>
        <p:txBody>
          <a:bodyPr>
            <a:normAutofit lnSpcReduction="10000"/>
          </a:bodyPr>
          <a:lstStyle/>
          <a:p>
            <a:r>
              <a:rPr lang="en-US" altLang="ja-JP" smtClean="0"/>
              <a:t>1962</a:t>
            </a:r>
            <a:r>
              <a:rPr lang="ja-JP" altLang="en-US" smtClean="0"/>
              <a:t>年東京人口</a:t>
            </a:r>
            <a:r>
              <a:rPr lang="en-US" altLang="ja-JP" smtClean="0"/>
              <a:t>1</a:t>
            </a:r>
            <a:r>
              <a:rPr lang="ja-JP" altLang="en-US" smtClean="0"/>
              <a:t>千万人</a:t>
            </a:r>
            <a:endParaRPr lang="en-US" altLang="ja-JP" smtClean="0"/>
          </a:p>
          <a:p>
            <a:r>
              <a:rPr lang="ja-JP" altLang="en-US" smtClean="0"/>
              <a:t>通勤地獄解消の五方面作戦</a:t>
            </a:r>
            <a:endParaRPr lang="en-US" altLang="ja-JP" smtClean="0"/>
          </a:p>
          <a:p>
            <a:r>
              <a:rPr lang="ja-JP" altLang="en-US" smtClean="0"/>
              <a:t>通勤投資への財政援助がなく、通勤電車タダ論登場</a:t>
            </a:r>
            <a:endParaRPr lang="en-US" altLang="ja-JP" smtClean="0"/>
          </a:p>
          <a:p>
            <a:r>
              <a:rPr lang="ja-JP" altLang="en-US" smtClean="0"/>
              <a:t>資金調達の失敗が巨大な</a:t>
            </a:r>
            <a:r>
              <a:rPr lang="ja-JP" altLang="en-US" smtClean="0">
                <a:solidFill>
                  <a:srgbClr val="FF0000"/>
                </a:solidFill>
              </a:rPr>
              <a:t>国鉄赤字</a:t>
            </a:r>
            <a:r>
              <a:rPr lang="ja-JP" altLang="en-US" smtClean="0"/>
              <a:t>を生み出し、後世世代への負担となる</a:t>
            </a:r>
            <a:endParaRPr lang="en-US" altLang="ja-JP" smtClean="0"/>
          </a:p>
          <a:p>
            <a:r>
              <a:rPr lang="ja-JP" altLang="en-US" smtClean="0"/>
              <a:t>森谷英樹「国鉄は自らの運命と引き換えに複々線を残した。私鉄は兼業を美田として残し複々線の機会を失った」</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私鉄の持ち家供給政策</a:t>
            </a:r>
          </a:p>
        </p:txBody>
      </p:sp>
      <p:sp>
        <p:nvSpPr>
          <p:cNvPr id="225283" name="コンテンツ プレースホルダ 2"/>
          <p:cNvSpPr>
            <a:spLocks noGrp="1"/>
          </p:cNvSpPr>
          <p:nvPr>
            <p:ph idx="1"/>
          </p:nvPr>
        </p:nvSpPr>
        <p:spPr/>
        <p:txBody>
          <a:bodyPr/>
          <a:lstStyle/>
          <a:p>
            <a:r>
              <a:rPr lang="en-US" altLang="ja-JP" smtClean="0"/>
              <a:t>1975</a:t>
            </a:r>
            <a:r>
              <a:rPr lang="ja-JP" altLang="en-US" smtClean="0"/>
              <a:t>年当時私鉄大手</a:t>
            </a:r>
            <a:r>
              <a:rPr lang="en-US" altLang="ja-JP" smtClean="0"/>
              <a:t>14</a:t>
            </a:r>
            <a:r>
              <a:rPr lang="ja-JP" altLang="en-US" smtClean="0"/>
              <a:t>社所有の土地面積は２万ヘクタール２００ｍ</a:t>
            </a:r>
            <a:r>
              <a:rPr lang="ja-JP" altLang="en-US" baseline="30000" smtClean="0"/>
              <a:t>２</a:t>
            </a:r>
            <a:r>
              <a:rPr lang="ja-JP" altLang="en-US" smtClean="0"/>
              <a:t>換算百万区画であったが、市街化区域三千ヘクタールと利用可能性は低かった</a:t>
            </a:r>
            <a:endParaRPr lang="en-US" altLang="ja-JP" smtClean="0"/>
          </a:p>
          <a:p>
            <a:r>
              <a:rPr lang="ja-JP" altLang="en-US" smtClean="0"/>
              <a:t>１９９０年代後半から通勤者の減少</a:t>
            </a:r>
            <a:endParaRPr lang="en-US" altLang="ja-JP" smtClean="0"/>
          </a:p>
          <a:p>
            <a:r>
              <a:rPr lang="ja-JP" altLang="en-US" smtClean="0"/>
              <a:t>都区部からの転出者による都区部通勤者の増加パターンがなくなり、周辺部住民の地元就業率が増大</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就職と進学</a:t>
            </a:r>
          </a:p>
        </p:txBody>
      </p:sp>
      <p:sp>
        <p:nvSpPr>
          <p:cNvPr id="226307" name="コンテンツ プレースホルダ 2"/>
          <p:cNvSpPr>
            <a:spLocks noGrp="1"/>
          </p:cNvSpPr>
          <p:nvPr>
            <p:ph idx="1"/>
          </p:nvPr>
        </p:nvSpPr>
        <p:spPr/>
        <p:txBody>
          <a:bodyPr>
            <a:normAutofit lnSpcReduction="10000"/>
          </a:bodyPr>
          <a:lstStyle/>
          <a:p>
            <a:r>
              <a:rPr lang="ja-JP" altLang="en-US" smtClean="0"/>
              <a:t>１９６０年代前半　農村過剰人口状態が変化、新規中卒者の大部分が農業につかなくなった。都会に流出するも都会出身者が就業しない商店や軽工業等に就業、格差につながる</a:t>
            </a:r>
            <a:endParaRPr lang="en-US" altLang="ja-JP" smtClean="0"/>
          </a:p>
          <a:p>
            <a:r>
              <a:rPr lang="ja-JP" altLang="en-US" smtClean="0"/>
              <a:t>１９６０年代後半高卒就業者が急増。７０年代は高卒者も急減。東京都市圏では高卒就職流入者より進学流入者が上回る。</a:t>
            </a:r>
            <a:endParaRPr lang="en-US" altLang="ja-JP" smtClean="0"/>
          </a:p>
          <a:p>
            <a:r>
              <a:rPr lang="ja-JP" altLang="en-US" smtClean="0"/>
              <a:t>大学入学定員の抑制、大学立地場所が大都市の流入人口に反映されるようになる</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新全総と日本列島改造論</a:t>
            </a:r>
          </a:p>
        </p:txBody>
      </p:sp>
      <p:sp>
        <p:nvSpPr>
          <p:cNvPr id="227331" name="コンテンツ プレースホルダ 2"/>
          <p:cNvSpPr>
            <a:spLocks noGrp="1"/>
          </p:cNvSpPr>
          <p:nvPr>
            <p:ph idx="1"/>
          </p:nvPr>
        </p:nvSpPr>
        <p:spPr/>
        <p:txBody>
          <a:bodyPr/>
          <a:lstStyle/>
          <a:p>
            <a:r>
              <a:rPr lang="ja-JP" altLang="en-US" smtClean="0"/>
              <a:t>新全総策定に当たっては「都市政策大綱」の勢いを借りて「後進地域の開発」に封じ込められていた政策を外すことに成功したものの、計画性は後退</a:t>
            </a:r>
            <a:endParaRPr lang="en-US" altLang="ja-JP" smtClean="0"/>
          </a:p>
          <a:p>
            <a:r>
              <a:rPr lang="ja-JP" altLang="en-US" smtClean="0"/>
              <a:t>後に作成された日本列島改造論のもつ強烈なメッセージ性により、新全総は国土総合開発計画を代表するものへと押し上げられた</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都市政策大綱と新全総</a:t>
            </a:r>
          </a:p>
        </p:txBody>
      </p:sp>
      <p:sp>
        <p:nvSpPr>
          <p:cNvPr id="228355" name="コンテンツ プレースホルダ 2"/>
          <p:cNvSpPr>
            <a:spLocks noGrp="1"/>
          </p:cNvSpPr>
          <p:nvPr>
            <p:ph idx="1"/>
          </p:nvPr>
        </p:nvSpPr>
        <p:spPr/>
        <p:txBody>
          <a:bodyPr>
            <a:normAutofit lnSpcReduction="10000"/>
          </a:bodyPr>
          <a:lstStyle/>
          <a:p>
            <a:r>
              <a:rPr lang="ja-JP" altLang="en-US" smtClean="0"/>
              <a:t>自民党は都知事選敗北により、都市型政党への脱皮を迫られ、１９６８年自民党総務会にて都市政策大綱を決定、４５００キロの全国新幹線鉄道建設を打ち出す</a:t>
            </a:r>
            <a:endParaRPr lang="en-US" altLang="ja-JP" smtClean="0"/>
          </a:p>
          <a:p>
            <a:r>
              <a:rPr lang="ja-JP" altLang="en-US" smtClean="0"/>
              <a:t>都市政策大綱を受けて新全総を決定（政策先議）</a:t>
            </a:r>
            <a:endParaRPr lang="en-US" altLang="ja-JP" smtClean="0"/>
          </a:p>
          <a:p>
            <a:r>
              <a:rPr lang="ja-JP" altLang="en-US" smtClean="0"/>
              <a:t>大規模開発プロジェクトがうたわれているとされるが、代表的な苫小牧東部、むつ小川原に関しての記述は乏しく、三全総で詳述</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日本列島改造論</a:t>
            </a:r>
          </a:p>
        </p:txBody>
      </p:sp>
      <p:sp>
        <p:nvSpPr>
          <p:cNvPr id="230403" name="コンテンツ プレースホルダ 2"/>
          <p:cNvSpPr>
            <a:spLocks noGrp="1"/>
          </p:cNvSpPr>
          <p:nvPr>
            <p:ph idx="1"/>
          </p:nvPr>
        </p:nvSpPr>
        <p:spPr/>
        <p:txBody>
          <a:bodyPr/>
          <a:lstStyle/>
          <a:p>
            <a:r>
              <a:rPr lang="en-US" altLang="ja-JP" smtClean="0"/>
              <a:t>1972</a:t>
            </a:r>
            <a:r>
              <a:rPr lang="ja-JP" altLang="en-US" smtClean="0"/>
              <a:t>年田中角栄内閣の私的諮問機関「日本列島改造問題懇談会」</a:t>
            </a:r>
            <a:endParaRPr lang="en-US" altLang="ja-JP" smtClean="0"/>
          </a:p>
          <a:p>
            <a:r>
              <a:rPr lang="ja-JP" altLang="en-US" smtClean="0">
                <a:solidFill>
                  <a:srgbClr val="FF0000"/>
                </a:solidFill>
              </a:rPr>
              <a:t>グリーンピア（大規模年金保養基地）構想</a:t>
            </a:r>
            <a:r>
              <a:rPr lang="ja-JP" altLang="en-US" smtClean="0"/>
              <a:t>の具体化</a:t>
            </a:r>
            <a:endParaRPr lang="en-US" altLang="ja-JP" smtClean="0"/>
          </a:p>
          <a:p>
            <a:r>
              <a:rPr lang="ja-JP" altLang="en-US" smtClean="0"/>
              <a:t>新全総が水系、工場系について</a:t>
            </a:r>
            <a:r>
              <a:rPr lang="ja-JP" altLang="en-US" smtClean="0">
                <a:solidFill>
                  <a:srgbClr val="FF0000"/>
                </a:solidFill>
              </a:rPr>
              <a:t>交通系</a:t>
            </a:r>
            <a:r>
              <a:rPr lang="ja-JP" altLang="en-US" smtClean="0"/>
              <a:t>が前面に出てきた</a:t>
            </a:r>
            <a:endParaRPr lang="en-US" altLang="ja-JP" smtClean="0"/>
          </a:p>
          <a:p>
            <a:r>
              <a:rPr lang="ja-JP" altLang="en-US" smtClean="0"/>
              <a:t>ニクソンショック、石油危機が発生し、日本列島改造論は封印された</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新幹線整備計画等</a:t>
            </a:r>
          </a:p>
        </p:txBody>
      </p:sp>
      <p:sp>
        <p:nvSpPr>
          <p:cNvPr id="231427" name="コンテンツ プレースホルダ 2"/>
          <p:cNvSpPr>
            <a:spLocks noGrp="1"/>
          </p:cNvSpPr>
          <p:nvPr>
            <p:ph idx="1"/>
          </p:nvPr>
        </p:nvSpPr>
        <p:spPr/>
        <p:txBody>
          <a:bodyPr/>
          <a:lstStyle/>
          <a:p>
            <a:r>
              <a:rPr lang="ja-JP" altLang="en-US" smtClean="0"/>
              <a:t>広軌別線方式の新幹線は、自己資金で建設され、新全総の位置づけがなくても支障はなかった</a:t>
            </a:r>
            <a:endParaRPr lang="en-US" altLang="ja-JP" smtClean="0"/>
          </a:p>
          <a:p>
            <a:r>
              <a:rPr lang="ja-JP" altLang="en-US" smtClean="0"/>
              <a:t>予想以上の経済成長とコンピュータ技術の進展の幸運に恵まれた（角本良平）</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タイトル 1"/>
          <p:cNvSpPr>
            <a:spLocks noGrp="1"/>
          </p:cNvSpPr>
          <p:nvPr>
            <p:ph type="title"/>
          </p:nvPr>
        </p:nvSpPr>
        <p:spPr>
          <a:xfrm>
            <a:off x="250825" y="44450"/>
            <a:ext cx="8642350" cy="1143000"/>
          </a:xfrm>
          <a:solidFill>
            <a:schemeClr val="accent6">
              <a:lumMod val="20000"/>
              <a:lumOff val="80000"/>
            </a:schemeClr>
          </a:solidFill>
          <a:ln w="57150">
            <a:solidFill>
              <a:schemeClr val="tx1">
                <a:lumMod val="95000"/>
                <a:lumOff val="5000"/>
              </a:schemeClr>
            </a:solidFill>
          </a:ln>
        </p:spPr>
        <p:txBody>
          <a:bodyPr/>
          <a:lstStyle/>
          <a:p>
            <a:pPr>
              <a:defRPr/>
            </a:pPr>
            <a:r>
              <a:rPr lang="ja-JP" altLang="en-US" dirty="0" smtClean="0"/>
              <a:t>完成度の高い国土利用計画法制度</a:t>
            </a:r>
          </a:p>
        </p:txBody>
      </p:sp>
      <p:sp>
        <p:nvSpPr>
          <p:cNvPr id="232451" name="コンテンツ プレースホルダ 2"/>
          <p:cNvSpPr>
            <a:spLocks noGrp="1"/>
          </p:cNvSpPr>
          <p:nvPr>
            <p:ph idx="1"/>
          </p:nvPr>
        </p:nvSpPr>
        <p:spPr>
          <a:xfrm>
            <a:off x="457200" y="1341438"/>
            <a:ext cx="8229600" cy="5257800"/>
          </a:xfrm>
        </p:spPr>
        <p:txBody>
          <a:bodyPr/>
          <a:lstStyle/>
          <a:p>
            <a:r>
              <a:rPr lang="ja-JP" altLang="en-US" smtClean="0"/>
              <a:t>国土の利用に関する指針性と対流原理を規定した制度的に完成度の高いもの。</a:t>
            </a:r>
            <a:endParaRPr lang="en-US" altLang="ja-JP" smtClean="0"/>
          </a:p>
          <a:p>
            <a:r>
              <a:rPr lang="ja-JP" altLang="en-US" smtClean="0"/>
              <a:t>制度化は現実との緊張関係を失わせ、形式だけを整えて化石化への道に至る。ジャーナリズムによる徹底的な批判と、他方で政治による露骨な介入⇒社会的認知を獲得</a:t>
            </a:r>
            <a:endParaRPr lang="en-US" altLang="ja-JP" smtClean="0"/>
          </a:p>
          <a:p>
            <a:r>
              <a:rPr lang="ja-JP" altLang="en-US" smtClean="0"/>
              <a:t>制度化の完成を、御用学者は気づかなかったが、下河辺は悟っていたから、五全総は法定名称を隠し、自滅装置を挿入。「美しい国土の創造」には敵役不在（御厨貴）</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en-US" dirty="0" smtClean="0"/>
              <a:t>均衡発展論の沿革</a:t>
            </a:r>
            <a:endParaRPr kumimoji="1" lang="ja-JP" altLang="en-US" dirty="0"/>
          </a:p>
        </p:txBody>
      </p:sp>
      <p:sp>
        <p:nvSpPr>
          <p:cNvPr id="3" name="コンテンツ プレースホルダ 2"/>
          <p:cNvSpPr>
            <a:spLocks noGrp="1"/>
          </p:cNvSpPr>
          <p:nvPr>
            <p:ph idx="1"/>
          </p:nvPr>
        </p:nvSpPr>
        <p:spPr>
          <a:xfrm>
            <a:off x="457200" y="1600200"/>
            <a:ext cx="8229600" cy="4565104"/>
          </a:xfrm>
        </p:spPr>
        <p:txBody>
          <a:bodyPr>
            <a:normAutofit/>
          </a:bodyPr>
          <a:lstStyle/>
          <a:p>
            <a:r>
              <a:rPr lang="ja-JP" altLang="en-US" sz="4800" dirty="0" smtClean="0"/>
              <a:t>最低水準の保障　　</a:t>
            </a:r>
            <a:r>
              <a:rPr lang="ja-JP" altLang="en-US" sz="4800" dirty="0" smtClean="0">
                <a:solidFill>
                  <a:srgbClr val="FF0000"/>
                </a:solidFill>
              </a:rPr>
              <a:t>戦後復興</a:t>
            </a:r>
            <a:r>
              <a:rPr lang="ja-JP" altLang="en-US" sz="4800" dirty="0" smtClean="0"/>
              <a:t>　</a:t>
            </a:r>
            <a:endParaRPr lang="en-US" altLang="ja-JP" sz="4800" dirty="0" smtClean="0"/>
          </a:p>
          <a:p>
            <a:r>
              <a:rPr kumimoji="1" lang="ja-JP" altLang="en-US" sz="4800" dirty="0" smtClean="0"/>
              <a:t>均衡発展　　　　　　</a:t>
            </a:r>
            <a:r>
              <a:rPr lang="ja-JP" altLang="en-US" sz="4800" dirty="0" smtClean="0">
                <a:solidFill>
                  <a:srgbClr val="FF0000"/>
                </a:solidFill>
              </a:rPr>
              <a:t>過疎過密</a:t>
            </a:r>
            <a:endParaRPr kumimoji="1" lang="en-US" altLang="ja-JP" sz="4800" dirty="0" smtClean="0">
              <a:solidFill>
                <a:srgbClr val="FF0000"/>
              </a:solidFill>
            </a:endParaRPr>
          </a:p>
          <a:p>
            <a:r>
              <a:rPr lang="ja-JP" altLang="en-US" sz="4800" dirty="0" smtClean="0"/>
              <a:t>持続可能な発展　　</a:t>
            </a:r>
            <a:r>
              <a:rPr lang="ja-JP" altLang="en-US" sz="4800" dirty="0" smtClean="0">
                <a:solidFill>
                  <a:srgbClr val="FF0000"/>
                </a:solidFill>
              </a:rPr>
              <a:t>環境</a:t>
            </a:r>
            <a:r>
              <a:rPr lang="ja-JP" altLang="en-US" sz="4800" dirty="0" smtClean="0"/>
              <a:t>重視</a:t>
            </a:r>
            <a:endParaRPr lang="en-US" altLang="ja-JP" sz="4800" dirty="0" smtClean="0"/>
          </a:p>
          <a:p>
            <a:r>
              <a:rPr lang="ja-JP" altLang="en-US" sz="4800" dirty="0" smtClean="0"/>
              <a:t>地域の特色ある発展　</a:t>
            </a:r>
            <a:endParaRPr lang="en-US" altLang="ja-JP" sz="4800" dirty="0" smtClean="0"/>
          </a:p>
          <a:p>
            <a:pPr>
              <a:buNone/>
            </a:pPr>
            <a:r>
              <a:rPr lang="ja-JP" altLang="en-US" sz="4800" dirty="0" smtClean="0"/>
              <a:t>　　　　　　　　　個性・</a:t>
            </a:r>
            <a:r>
              <a:rPr lang="ja-JP" altLang="en-US" sz="4800" dirty="0" smtClean="0">
                <a:solidFill>
                  <a:srgbClr val="FF0000"/>
                </a:solidFill>
              </a:rPr>
              <a:t>観光</a:t>
            </a:r>
            <a:r>
              <a:rPr lang="ja-JP" altLang="en-US" sz="4800" dirty="0" smtClean="0"/>
              <a:t>重視</a:t>
            </a:r>
            <a:endParaRPr lang="en-US" altLang="ja-JP" sz="4800" dirty="0" smtClean="0"/>
          </a:p>
          <a:p>
            <a:endParaRPr kumimoji="1" lang="ja-JP"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タイトル 1"/>
          <p:cNvSpPr>
            <a:spLocks noGrp="1"/>
          </p:cNvSpPr>
          <p:nvPr>
            <p:ph type="title"/>
          </p:nvPr>
        </p:nvSpPr>
        <p:spPr>
          <a:xfrm>
            <a:off x="250825" y="274638"/>
            <a:ext cx="8642350" cy="1143000"/>
          </a:xfrm>
          <a:ln w="57150">
            <a:solidFill>
              <a:schemeClr val="tx1">
                <a:lumMod val="95000"/>
                <a:lumOff val="5000"/>
              </a:schemeClr>
            </a:solidFill>
          </a:ln>
        </p:spPr>
        <p:txBody>
          <a:bodyPr/>
          <a:lstStyle/>
          <a:p>
            <a:pPr>
              <a:defRPr/>
            </a:pPr>
            <a:r>
              <a:rPr lang="ja-JP" altLang="en-US" dirty="0" smtClean="0"/>
              <a:t>計画理念論「国土の均衡ある発展」</a:t>
            </a:r>
          </a:p>
        </p:txBody>
      </p:sp>
      <p:sp>
        <p:nvSpPr>
          <p:cNvPr id="233475" name="コンテンツ プレースホルダ 2"/>
          <p:cNvSpPr>
            <a:spLocks noGrp="1"/>
          </p:cNvSpPr>
          <p:nvPr>
            <p:ph idx="1"/>
          </p:nvPr>
        </p:nvSpPr>
        <p:spPr/>
        <p:txBody>
          <a:bodyPr/>
          <a:lstStyle/>
          <a:p>
            <a:r>
              <a:rPr lang="ja-JP" altLang="en-US" dirty="0" smtClean="0"/>
              <a:t>非法定の政策概念が法定理念へと発展</a:t>
            </a:r>
            <a:endParaRPr lang="en-US" altLang="ja-JP" dirty="0" smtClean="0"/>
          </a:p>
          <a:p>
            <a:r>
              <a:rPr lang="ja-JP" altLang="en-US" dirty="0" smtClean="0"/>
              <a:t>概念としては新産業都市建設法、用語としては都市計画法により誕生し、国土利用計画法で完成</a:t>
            </a:r>
            <a:endParaRPr lang="en-US" altLang="ja-JP" dirty="0" smtClean="0"/>
          </a:p>
          <a:p>
            <a:r>
              <a:rPr lang="ja-JP" altLang="en-US" dirty="0" smtClean="0"/>
              <a:t>多義的であり</a:t>
            </a:r>
            <a:r>
              <a:rPr lang="ja-JP" altLang="en-US" dirty="0" smtClean="0">
                <a:solidFill>
                  <a:srgbClr val="FF0000"/>
                </a:solidFill>
              </a:rPr>
              <a:t>「基礎条件の改善」「地域格差の是正」「全国的な人口及び産業の適正な配置」</a:t>
            </a:r>
            <a:endParaRPr lang="en-US" altLang="ja-JP" dirty="0" smtClean="0">
              <a:solidFill>
                <a:srgbClr val="FF0000"/>
              </a:solidFill>
            </a:endParaRPr>
          </a:p>
          <a:p>
            <a:endParaRPr lang="ja-JP" alt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chemeClr val="accent6">
              <a:lumMod val="20000"/>
              <a:lumOff val="80000"/>
            </a:schemeClr>
          </a:solidFill>
          <a:ln cap="flat">
            <a:solidFill>
              <a:schemeClr val="tx1"/>
            </a:solidFill>
            <a:prstDash val="dashDot"/>
          </a:ln>
        </p:spPr>
        <p:txBody>
          <a:bodyPr/>
          <a:lstStyle/>
          <a:p>
            <a:r>
              <a:rPr lang="ja-JP" altLang="en-US" dirty="0"/>
              <a:t>過疎</a:t>
            </a:r>
          </a:p>
        </p:txBody>
      </p:sp>
      <p:sp>
        <p:nvSpPr>
          <p:cNvPr id="8195" name="Rectangle 3"/>
          <p:cNvSpPr>
            <a:spLocks noGrp="1" noChangeArrowheads="1"/>
          </p:cNvSpPr>
          <p:nvPr>
            <p:ph type="body" idx="1"/>
          </p:nvPr>
        </p:nvSpPr>
        <p:spPr>
          <a:xfrm>
            <a:off x="250824" y="1600200"/>
            <a:ext cx="8893175" cy="4781128"/>
          </a:xfrm>
        </p:spPr>
        <p:txBody>
          <a:bodyPr>
            <a:noAutofit/>
          </a:bodyPr>
          <a:lstStyle/>
          <a:p>
            <a:pPr>
              <a:buFontTx/>
              <a:buNone/>
            </a:pPr>
            <a:r>
              <a:rPr lang="ja-JP" altLang="en-US" sz="4000" dirty="0"/>
              <a:t>社会的過疎（８００万）　価値観の問題　　</a:t>
            </a:r>
          </a:p>
          <a:p>
            <a:r>
              <a:rPr lang="ja-JP" altLang="en-US" sz="4000" dirty="0"/>
              <a:t>「過疎」は島根県匹見町がはじめて使う</a:t>
            </a:r>
          </a:p>
          <a:p>
            <a:r>
              <a:rPr lang="ja-JP" altLang="en-US" sz="4000" dirty="0"/>
              <a:t>政府の公式文書ではじめて「過疎」の言葉を用いたのは経済社会発展計画（昭和４２年３月閣議決定）</a:t>
            </a:r>
          </a:p>
          <a:p>
            <a:r>
              <a:rPr lang="ja-JP" altLang="en-US" sz="4000" dirty="0"/>
              <a:t>ドイツでは２０００人以下の小村に７００万人</a:t>
            </a:r>
            <a:r>
              <a:rPr lang="ja-JP" altLang="en-US" sz="4000" dirty="0" smtClean="0"/>
              <a:t>居住</a:t>
            </a:r>
            <a:endParaRPr lang="ja-JP" altLang="en-US" sz="4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457200" y="620713"/>
            <a:ext cx="8229600" cy="5976937"/>
          </a:xfrm>
        </p:spPr>
        <p:txBody>
          <a:bodyPr/>
          <a:lstStyle/>
          <a:p>
            <a:pPr>
              <a:lnSpc>
                <a:spcPct val="90000"/>
              </a:lnSpc>
            </a:pPr>
            <a:r>
              <a:rPr lang="ja-JP" altLang="en-US" sz="2800"/>
              <a:t>（礼文島：居酒屋、スナック、パチンコ屋、創価学会、キリスト教会、ドーム、フェリーターミナ空港ターミナル、町営本屋等がみられた。モーテルは未確認。あとは地域の誇りだけではないか）</a:t>
            </a:r>
          </a:p>
          <a:p>
            <a:pPr>
              <a:lnSpc>
                <a:spcPct val="90000"/>
              </a:lnSpc>
            </a:pPr>
            <a:r>
              <a:rPr lang="ja-JP" altLang="en-US" sz="2800"/>
              <a:t>（これだけ長期に地域間格差という割れる状態が長期に固定化していると言うことは、人口移動がほとんどおさまっている現在では、実質地域間格差がないと判断することも可能である）</a:t>
            </a:r>
          </a:p>
          <a:p>
            <a:pPr>
              <a:lnSpc>
                <a:spcPct val="90000"/>
              </a:lnSpc>
            </a:pPr>
            <a:r>
              <a:rPr lang="ja-JP" altLang="en-US" sz="2800"/>
              <a:t>（</a:t>
            </a:r>
            <a:r>
              <a:rPr lang="en-US" altLang="ja-JP" sz="2800"/>
              <a:t>ODA</a:t>
            </a:r>
            <a:r>
              <a:rPr lang="ja-JP" altLang="en-US" sz="2800"/>
              <a:t>と地域間不公平問題は、移民の自由の有無で根本的に異なる）</a:t>
            </a:r>
          </a:p>
          <a:p>
            <a:pPr>
              <a:lnSpc>
                <a:spcPct val="90000"/>
              </a:lnSpc>
            </a:pPr>
            <a:r>
              <a:rPr lang="ja-JP" altLang="en-US" sz="2800"/>
              <a:t>図書館のない市町村数　１１９３（５５．１％）</a:t>
            </a:r>
          </a:p>
          <a:p>
            <a:pPr>
              <a:lnSpc>
                <a:spcPct val="90000"/>
              </a:lnSpc>
            </a:pPr>
            <a:r>
              <a:rPr lang="ja-JP" altLang="en-US" sz="2800"/>
              <a:t>アメリカでも４６００万人が医師不足（</a:t>
            </a:r>
            <a:r>
              <a:rPr lang="en-US" altLang="ja-JP" sz="2800"/>
              <a:t>doctors</a:t>
            </a:r>
            <a:r>
              <a:rPr lang="ja-JP" altLang="en-US" sz="2800"/>
              <a:t>　</a:t>
            </a:r>
            <a:r>
              <a:rPr lang="en-US" altLang="ja-JP" sz="2800"/>
              <a:t>shortage</a:t>
            </a:r>
            <a:r>
              <a:rPr lang="ja-JP" altLang="en-US" sz="2800"/>
              <a:t>）地域に居住</a:t>
            </a:r>
          </a:p>
          <a:p>
            <a:pPr>
              <a:lnSpc>
                <a:spcPct val="90000"/>
              </a:lnSpc>
            </a:pPr>
            <a:endParaRPr lang="en-US" altLang="ja-JP" sz="28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持続的な発展</a:t>
            </a:r>
          </a:p>
        </p:txBody>
      </p:sp>
      <p:sp>
        <p:nvSpPr>
          <p:cNvPr id="234499" name="コンテンツ プレースホルダ 2"/>
          <p:cNvSpPr>
            <a:spLocks noGrp="1"/>
          </p:cNvSpPr>
          <p:nvPr>
            <p:ph idx="1"/>
          </p:nvPr>
        </p:nvSpPr>
        <p:spPr/>
        <p:txBody>
          <a:bodyPr/>
          <a:lstStyle/>
          <a:p>
            <a:r>
              <a:rPr lang="en-US" altLang="ja-JP" smtClean="0"/>
              <a:t>1993</a:t>
            </a:r>
            <a:r>
              <a:rPr lang="ja-JP" altLang="en-US" smtClean="0"/>
              <a:t>年環境基本法「持続的に発展することができる社会が構築されること」　世代間の公平、国内の公平のみならず、国家間の公平も考慮された理念⇒地球の均衡ある発展</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5888"/>
            <a:ext cx="8229600" cy="1143000"/>
          </a:xfrm>
          <a:solidFill>
            <a:schemeClr val="accent6">
              <a:lumMod val="20000"/>
              <a:lumOff val="80000"/>
            </a:schemeClr>
          </a:solidFill>
          <a:ln w="57150">
            <a:solidFill>
              <a:schemeClr val="tx1">
                <a:lumMod val="95000"/>
                <a:lumOff val="5000"/>
              </a:schemeClr>
            </a:solidFill>
          </a:ln>
        </p:spPr>
        <p:txBody>
          <a:bodyPr/>
          <a:lstStyle/>
          <a:p>
            <a:pPr>
              <a:defRPr/>
            </a:pPr>
            <a:r>
              <a:rPr lang="ja-JP" altLang="en-US" dirty="0" smtClean="0"/>
              <a:t>鉄道施設　物流⇒人流</a:t>
            </a:r>
            <a:endParaRPr lang="ja-JP" altLang="en-US" dirty="0"/>
          </a:p>
        </p:txBody>
      </p:sp>
      <p:sp>
        <p:nvSpPr>
          <p:cNvPr id="239619" name="コンテンツ プレースホルダ 2"/>
          <p:cNvSpPr>
            <a:spLocks noGrp="1"/>
          </p:cNvSpPr>
          <p:nvPr>
            <p:ph idx="1"/>
          </p:nvPr>
        </p:nvSpPr>
        <p:spPr>
          <a:xfrm>
            <a:off x="457200" y="1341438"/>
            <a:ext cx="8229600" cy="4464050"/>
          </a:xfrm>
        </p:spPr>
        <p:txBody>
          <a:bodyPr/>
          <a:lstStyle/>
          <a:p>
            <a:r>
              <a:rPr lang="en-US" altLang="ja-JP" smtClean="0"/>
              <a:t>1966</a:t>
            </a:r>
            <a:r>
              <a:rPr lang="ja-JP" altLang="en-US" smtClean="0"/>
              <a:t>年鉄道が自動車を下回り、</a:t>
            </a:r>
            <a:r>
              <a:rPr lang="en-US" altLang="ja-JP" smtClean="0"/>
              <a:t>07</a:t>
            </a:r>
            <a:r>
              <a:rPr lang="ja-JP" altLang="en-US" smtClean="0"/>
              <a:t>年度４％</a:t>
            </a:r>
            <a:endParaRPr lang="en-US" altLang="ja-JP" smtClean="0"/>
          </a:p>
          <a:p>
            <a:r>
              <a:rPr lang="ja-JP" altLang="en-US" smtClean="0"/>
              <a:t>鉄道貨物衰退期でも、関係者が世論の後押しを作り、武蔵野線等の鉄道貨物設備投資が継続された</a:t>
            </a:r>
            <a:endParaRPr lang="en-US" altLang="ja-JP" smtClean="0"/>
          </a:p>
          <a:p>
            <a:r>
              <a:rPr lang="en-US" altLang="ja-JP" smtClean="0"/>
              <a:t>1983</a:t>
            </a:r>
            <a:r>
              <a:rPr lang="ja-JP" altLang="en-US" smtClean="0"/>
              <a:t>年ダイヤ改正で決着し貨物廃止論登場</a:t>
            </a:r>
            <a:endParaRPr lang="en-US" altLang="ja-JP" smtClean="0"/>
          </a:p>
          <a:p>
            <a:r>
              <a:rPr lang="ja-JP" altLang="en-US" smtClean="0"/>
              <a:t>京葉線、りんかい線、埼京線、埼玉副都心、汐留等はすべて人流施設として現在活躍</a:t>
            </a:r>
            <a:endParaRPr lang="en-US" altLang="ja-JP" smtClean="0"/>
          </a:p>
          <a:p>
            <a:r>
              <a:rPr lang="ja-JP" altLang="en-US" smtClean="0">
                <a:solidFill>
                  <a:srgbClr val="FF0000"/>
                </a:solidFill>
              </a:rPr>
              <a:t>加賀市では在来鉄道施設は不要⇒作見開発</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タイトル 1"/>
          <p:cNvSpPr>
            <a:spLocks noGrp="1"/>
          </p:cNvSpPr>
          <p:nvPr>
            <p:ph type="title"/>
          </p:nvPr>
        </p:nvSpPr>
        <p:spPr>
          <a:solidFill>
            <a:schemeClr val="accent6">
              <a:lumMod val="20000"/>
              <a:lumOff val="80000"/>
            </a:schemeClr>
          </a:solidFill>
          <a:ln w="57150">
            <a:solidFill>
              <a:schemeClr val="tx1">
                <a:lumMod val="95000"/>
                <a:lumOff val="5000"/>
              </a:schemeClr>
            </a:solidFill>
          </a:ln>
        </p:spPr>
        <p:txBody>
          <a:bodyPr/>
          <a:lstStyle/>
          <a:p>
            <a:pPr>
              <a:defRPr/>
            </a:pPr>
            <a:r>
              <a:rPr lang="ja-JP" altLang="en-US" dirty="0" smtClean="0"/>
              <a:t>コンテスト行政への批判</a:t>
            </a:r>
          </a:p>
        </p:txBody>
      </p:sp>
      <p:sp>
        <p:nvSpPr>
          <p:cNvPr id="240643" name="コンテンツ プレースホルダ 2"/>
          <p:cNvSpPr>
            <a:spLocks noGrp="1"/>
          </p:cNvSpPr>
          <p:nvPr>
            <p:ph idx="1"/>
          </p:nvPr>
        </p:nvSpPr>
        <p:spPr/>
        <p:txBody>
          <a:bodyPr>
            <a:normAutofit lnSpcReduction="10000"/>
          </a:bodyPr>
          <a:lstStyle/>
          <a:p>
            <a:r>
              <a:rPr lang="ja-JP" altLang="en-US" smtClean="0"/>
              <a:t>明治政府　市町村　　　　地上自治の中心</a:t>
            </a:r>
            <a:endParaRPr lang="en-US" altLang="ja-JP" smtClean="0"/>
          </a:p>
          <a:p>
            <a:pPr>
              <a:buFontTx/>
              <a:buNone/>
            </a:pPr>
            <a:r>
              <a:rPr lang="ja-JP" altLang="en-US" smtClean="0"/>
              <a:t>　　　　　　　　都道府県　　　内務省の出先機関</a:t>
            </a:r>
            <a:endParaRPr lang="en-US" altLang="ja-JP" smtClean="0"/>
          </a:p>
          <a:p>
            <a:r>
              <a:rPr lang="ja-JP" altLang="en-US" smtClean="0"/>
              <a:t>戦後、中央政府は自らの仕事の実施期間を喪失⇒戦前と同じ機能を果たすため補助金の活用を図る</a:t>
            </a:r>
            <a:endParaRPr lang="en-US" altLang="ja-JP" smtClean="0"/>
          </a:p>
          <a:p>
            <a:r>
              <a:rPr lang="ja-JP" altLang="en-US" smtClean="0"/>
              <a:t>国土総合開発法　特定地域計画というコンテスト行政を生みだす⇒総花化</a:t>
            </a:r>
            <a:endParaRPr lang="en-US" altLang="ja-JP" smtClean="0"/>
          </a:p>
          <a:p>
            <a:r>
              <a:rPr lang="ja-JP" altLang="en-US" smtClean="0"/>
              <a:t>金太郎飴⇒地域の個性を重視する観光へシフト</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人口減少</a:t>
            </a:r>
            <a:endParaRPr lang="ja-JP" altLang="en-US" dirty="0"/>
          </a:p>
        </p:txBody>
      </p:sp>
      <p:sp>
        <p:nvSpPr>
          <p:cNvPr id="244739" name="コンテンツ プレースホルダ 2"/>
          <p:cNvSpPr>
            <a:spLocks noGrp="1"/>
          </p:cNvSpPr>
          <p:nvPr>
            <p:ph idx="1"/>
          </p:nvPr>
        </p:nvSpPr>
        <p:spPr/>
        <p:txBody>
          <a:bodyPr/>
          <a:lstStyle/>
          <a:p>
            <a:r>
              <a:rPr lang="ja-JP" altLang="en-US" smtClean="0"/>
              <a:t>モータリゼーション時代は地価は地方から上昇、バブル期は都心から上昇、人口減少時、地価値下がりは地方から始まる。</a:t>
            </a:r>
            <a:endParaRPr lang="en-US" altLang="ja-JP" smtClean="0"/>
          </a:p>
          <a:p>
            <a:r>
              <a:rPr lang="ja-JP" altLang="en-US" smtClean="0"/>
              <a:t>戦後農地を破壊して作り上げた住宅施設もやがて不良資産化する。再開発するには量が多すぎる</a:t>
            </a:r>
            <a:endParaRPr lang="en-US" altLang="ja-JP" smtClean="0"/>
          </a:p>
          <a:p>
            <a:r>
              <a:rPr lang="ja-JP" altLang="en-US" smtClean="0"/>
              <a:t>観光街づくりが叫ばれるゆえん、全部は生き残れない</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人口減少による格差是正</a:t>
            </a:r>
            <a:endParaRPr lang="ja-JP" altLang="en-US" dirty="0"/>
          </a:p>
        </p:txBody>
      </p:sp>
      <p:sp>
        <p:nvSpPr>
          <p:cNvPr id="246787" name="コンテンツ プレースホルダ 2"/>
          <p:cNvSpPr>
            <a:spLocks noGrp="1"/>
          </p:cNvSpPr>
          <p:nvPr>
            <p:ph idx="1"/>
          </p:nvPr>
        </p:nvSpPr>
        <p:spPr>
          <a:xfrm>
            <a:off x="457200" y="1600200"/>
            <a:ext cx="8229600" cy="5068888"/>
          </a:xfrm>
        </p:spPr>
        <p:txBody>
          <a:bodyPr>
            <a:normAutofit lnSpcReduction="10000"/>
          </a:bodyPr>
          <a:lstStyle/>
          <a:p>
            <a:r>
              <a:rPr lang="ja-JP" altLang="en-US" smtClean="0"/>
              <a:t>１９６６年経済審議会において過疎概念の誕生したが、人口減少にともない、国土政策の表舞台からは遠ざかる</a:t>
            </a:r>
            <a:endParaRPr lang="en-US" altLang="ja-JP" smtClean="0"/>
          </a:p>
          <a:p>
            <a:r>
              <a:rPr lang="ja-JP" altLang="en-US" smtClean="0"/>
              <a:t>我が国の人口構造は人口操作により発生</a:t>
            </a:r>
            <a:endParaRPr lang="en-US" altLang="ja-JP" smtClean="0"/>
          </a:p>
          <a:p>
            <a:r>
              <a:rPr lang="ja-JP" altLang="en-US" smtClean="0"/>
              <a:t>「産めよ増やせよ」の国家的な風潮（大正ベビーブーム）の戦争による先送り現象が戦後の出産行動につながる</a:t>
            </a:r>
            <a:endParaRPr lang="en-US" altLang="ja-JP" smtClean="0"/>
          </a:p>
          <a:p>
            <a:r>
              <a:rPr lang="ja-JP" altLang="en-US" smtClean="0"/>
              <a:t>１９４９年からわずか８年後の出生率４．３２から２．０５へ急減　背景には優生保護法、避妊普及</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最高裁判決「票の格差」</a:t>
            </a:r>
            <a:endParaRPr lang="ja-JP" altLang="en-US" dirty="0"/>
          </a:p>
        </p:txBody>
      </p:sp>
      <p:sp>
        <p:nvSpPr>
          <p:cNvPr id="247811" name="コンテンツ プレースホルダ 2"/>
          <p:cNvSpPr>
            <a:spLocks noGrp="1"/>
          </p:cNvSpPr>
          <p:nvPr>
            <p:ph idx="1"/>
          </p:nvPr>
        </p:nvSpPr>
        <p:spPr/>
        <p:txBody>
          <a:bodyPr/>
          <a:lstStyle/>
          <a:p>
            <a:r>
              <a:rPr lang="ja-JP" altLang="en-US" smtClean="0"/>
              <a:t>参議院　無産者政党が多数を占めると予想された衆議院の多数決民主主義の行きすぎを、旧華族・旧官僚（緑風会形成）らを代表する参議院に抑制させることが狙い</a:t>
            </a:r>
            <a:endParaRPr lang="en-US" altLang="ja-JP" smtClean="0"/>
          </a:p>
          <a:p>
            <a:r>
              <a:rPr lang="ja-JP" altLang="en-US" smtClean="0"/>
              <a:t>これからは「富の配分」ではなく「借金の配分」であるならば、有権者一人一人が主張できる一人一票にすべき</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4624"/>
            <a:ext cx="8229600" cy="1143000"/>
          </a:xfrm>
          <a:ln>
            <a:solidFill>
              <a:schemeClr val="tx1"/>
            </a:solidFill>
          </a:ln>
        </p:spPr>
        <p:txBody>
          <a:bodyPr/>
          <a:lstStyle/>
          <a:p>
            <a:r>
              <a:rPr lang="ja-JP" altLang="en-US"/>
              <a:t>資本主義と都市</a:t>
            </a:r>
          </a:p>
        </p:txBody>
      </p:sp>
      <p:sp>
        <p:nvSpPr>
          <p:cNvPr id="29699" name="Rectangle 3"/>
          <p:cNvSpPr>
            <a:spLocks noGrp="1" noChangeArrowheads="1"/>
          </p:cNvSpPr>
          <p:nvPr>
            <p:ph type="body" idx="1"/>
          </p:nvPr>
        </p:nvSpPr>
        <p:spPr>
          <a:xfrm>
            <a:off x="0" y="1340768"/>
            <a:ext cx="9144000" cy="5517232"/>
          </a:xfrm>
        </p:spPr>
        <p:txBody>
          <a:bodyPr>
            <a:normAutofit/>
          </a:bodyPr>
          <a:lstStyle/>
          <a:p>
            <a:pPr>
              <a:lnSpc>
                <a:spcPct val="90000"/>
              </a:lnSpc>
            </a:pPr>
            <a:r>
              <a:rPr lang="ja-JP" altLang="en-US" sz="3600" dirty="0">
                <a:solidFill>
                  <a:srgbClr val="FF0000"/>
                </a:solidFill>
              </a:rPr>
              <a:t>都市</a:t>
            </a:r>
            <a:r>
              <a:rPr lang="ja-JP" altLang="en-US" sz="3600" dirty="0"/>
              <a:t>とはそもそも</a:t>
            </a:r>
            <a:r>
              <a:rPr lang="ja-JP" altLang="en-US" sz="3600" dirty="0">
                <a:solidFill>
                  <a:srgbClr val="FF0000"/>
                </a:solidFill>
              </a:rPr>
              <a:t>共同体の外部</a:t>
            </a:r>
            <a:r>
              <a:rPr lang="ja-JP" altLang="en-US" sz="3600" dirty="0"/>
              <a:t>にあった</a:t>
            </a:r>
            <a:r>
              <a:rPr lang="ja-JP" altLang="en-US" sz="3600" dirty="0" smtClean="0"/>
              <a:t>領域</a:t>
            </a:r>
            <a:endParaRPr lang="en-US" altLang="ja-JP" sz="3600" dirty="0" smtClean="0"/>
          </a:p>
          <a:p>
            <a:pPr>
              <a:lnSpc>
                <a:spcPct val="90000"/>
              </a:lnSpc>
            </a:pPr>
            <a:r>
              <a:rPr lang="ja-JP" altLang="en-US" sz="3600" dirty="0" smtClean="0"/>
              <a:t>都市住民</a:t>
            </a:r>
            <a:r>
              <a:rPr lang="ja-JP" altLang="en-US" sz="3600" dirty="0"/>
              <a:t>の大層をなす商業者や職人は、</a:t>
            </a:r>
            <a:r>
              <a:rPr lang="ja-JP" altLang="en-US" sz="3600" dirty="0">
                <a:solidFill>
                  <a:srgbClr val="FF0000"/>
                </a:solidFill>
              </a:rPr>
              <a:t>古代社会や封建的な</a:t>
            </a:r>
            <a:r>
              <a:rPr lang="ja-JP" altLang="en-US" sz="3600" dirty="0" smtClean="0">
                <a:solidFill>
                  <a:srgbClr val="FF0000"/>
                </a:solidFill>
              </a:rPr>
              <a:t>社会では限界的</a:t>
            </a:r>
            <a:r>
              <a:rPr lang="ja-JP" altLang="en-US" sz="3600" dirty="0">
                <a:solidFill>
                  <a:srgbClr val="FF0000"/>
                </a:solidFill>
              </a:rPr>
              <a:t>な</a:t>
            </a:r>
            <a:r>
              <a:rPr lang="ja-JP" altLang="en-US" sz="3600" dirty="0" smtClean="0">
                <a:solidFill>
                  <a:srgbClr val="FF0000"/>
                </a:solidFill>
              </a:rPr>
              <a:t>存在</a:t>
            </a:r>
            <a:endParaRPr lang="ja-JP" altLang="en-US" sz="3600" dirty="0"/>
          </a:p>
          <a:p>
            <a:pPr>
              <a:lnSpc>
                <a:spcPct val="90000"/>
              </a:lnSpc>
            </a:pPr>
            <a:r>
              <a:rPr lang="ja-JP" altLang="en-US" sz="3600" dirty="0" smtClean="0"/>
              <a:t>「</a:t>
            </a:r>
            <a:r>
              <a:rPr lang="ja-JP" altLang="en-US" sz="3600" dirty="0"/>
              <a:t>貨幣」と「市場」を軸として展開する資本</a:t>
            </a:r>
            <a:r>
              <a:rPr lang="ja-JP" altLang="en-US" sz="3600" dirty="0" smtClean="0"/>
              <a:t>主義は</a:t>
            </a:r>
            <a:r>
              <a:rPr lang="ja-JP" altLang="en-US" sz="3600" dirty="0"/>
              <a:t>「都市的な領域の拡張の運動</a:t>
            </a:r>
            <a:r>
              <a:rPr lang="ja-JP" altLang="en-US" sz="3600" dirty="0" smtClean="0"/>
              <a:t>」</a:t>
            </a:r>
            <a:endParaRPr lang="en-US" altLang="ja-JP" sz="3600" dirty="0" smtClean="0"/>
          </a:p>
          <a:p>
            <a:pPr>
              <a:lnSpc>
                <a:spcPct val="90000"/>
              </a:lnSpc>
            </a:pPr>
            <a:r>
              <a:rPr lang="ja-JP" altLang="en-US" sz="3600" dirty="0" smtClean="0">
                <a:solidFill>
                  <a:srgbClr val="FF0000"/>
                </a:solidFill>
              </a:rPr>
              <a:t>資本</a:t>
            </a:r>
            <a:r>
              <a:rPr lang="ja-JP" altLang="en-US" sz="3600" dirty="0">
                <a:solidFill>
                  <a:srgbClr val="FF0000"/>
                </a:solidFill>
              </a:rPr>
              <a:t>主義社会は</a:t>
            </a:r>
            <a:r>
              <a:rPr lang="ja-JP" altLang="en-US" sz="3600" dirty="0" smtClean="0">
                <a:solidFill>
                  <a:srgbClr val="FF0000"/>
                </a:solidFill>
              </a:rPr>
              <a:t>本質的に「都市</a:t>
            </a:r>
            <a:r>
              <a:rPr lang="ja-JP" altLang="en-US" sz="3600" dirty="0">
                <a:solidFill>
                  <a:srgbClr val="FF0000"/>
                </a:solidFill>
              </a:rPr>
              <a:t>と地方の対立」を内包</a:t>
            </a:r>
            <a:r>
              <a:rPr lang="ja-JP" altLang="en-US" sz="3600" dirty="0"/>
              <a:t>し、逆にその事を動力源として発展して</a:t>
            </a:r>
            <a:r>
              <a:rPr lang="ja-JP" altLang="en-US" sz="3600" dirty="0" smtClean="0"/>
              <a:t>きた</a:t>
            </a:r>
            <a:endParaRPr lang="ja-JP" alt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ln>
            <a:solidFill>
              <a:schemeClr val="tx1"/>
            </a:solidFill>
          </a:ln>
        </p:spPr>
        <p:txBody>
          <a:bodyPr/>
          <a:lstStyle/>
          <a:p>
            <a:r>
              <a:rPr lang="ja-JP" altLang="en-US"/>
              <a:t>日本の特殊性</a:t>
            </a:r>
          </a:p>
        </p:txBody>
      </p:sp>
      <p:sp>
        <p:nvSpPr>
          <p:cNvPr id="30723" name="Rectangle 3"/>
          <p:cNvSpPr>
            <a:spLocks noGrp="1" noChangeArrowheads="1"/>
          </p:cNvSpPr>
          <p:nvPr>
            <p:ph type="body" idx="1"/>
          </p:nvPr>
        </p:nvSpPr>
        <p:spPr>
          <a:xfrm>
            <a:off x="0" y="1600200"/>
            <a:ext cx="8964488" cy="5257800"/>
          </a:xfrm>
        </p:spPr>
        <p:txBody>
          <a:bodyPr>
            <a:normAutofit/>
          </a:bodyPr>
          <a:lstStyle/>
          <a:p>
            <a:pPr>
              <a:lnSpc>
                <a:spcPct val="90000"/>
              </a:lnSpc>
            </a:pPr>
            <a:r>
              <a:rPr lang="ja-JP" altLang="en-US" sz="4000" dirty="0"/>
              <a:t>我が国は明治維新に</a:t>
            </a:r>
            <a:r>
              <a:rPr lang="ja-JP" altLang="en-US" sz="4000" dirty="0" smtClean="0"/>
              <a:t>より、</a:t>
            </a:r>
            <a:r>
              <a:rPr lang="ja-JP" altLang="en-US" sz="4000" dirty="0"/>
              <a:t>本来「都市住民」の封建的支配に対する権力簒奪の形態である市民革命を経ずして集権国家を</a:t>
            </a:r>
            <a:r>
              <a:rPr lang="ja-JP" altLang="en-US" sz="4000" dirty="0" smtClean="0"/>
              <a:t>誕生</a:t>
            </a:r>
            <a:endParaRPr lang="ja-JP" altLang="en-US" sz="4000" dirty="0"/>
          </a:p>
          <a:p>
            <a:pPr>
              <a:lnSpc>
                <a:spcPct val="90000"/>
              </a:lnSpc>
            </a:pPr>
            <a:r>
              <a:rPr lang="ja-JP" altLang="en-US" sz="4000" dirty="0"/>
              <a:t>まさにそのために、これまで都市が地方を覆い尽くしていく資本主義本来の展開よりは、中央集権的政府機構が関与する事で</a:t>
            </a:r>
            <a:r>
              <a:rPr lang="ja-JP" altLang="en-US" sz="4000" dirty="0">
                <a:solidFill>
                  <a:srgbClr val="FF0000"/>
                </a:solidFill>
              </a:rPr>
              <a:t>相当程度に均質的な国土の発展を</a:t>
            </a:r>
            <a:r>
              <a:rPr lang="ja-JP" altLang="en-US" sz="4000" dirty="0" smtClean="0">
                <a:solidFill>
                  <a:srgbClr val="FF0000"/>
                </a:solidFill>
              </a:rPr>
              <a:t>為し得て来た</a:t>
            </a:r>
            <a:endParaRPr lang="ja-JP" altLang="en-US"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116632"/>
            <a:ext cx="8229600" cy="1143000"/>
          </a:xfrm>
          <a:ln>
            <a:solidFill>
              <a:schemeClr val="tx1"/>
            </a:solidFill>
          </a:ln>
        </p:spPr>
        <p:txBody>
          <a:bodyPr/>
          <a:lstStyle/>
          <a:p>
            <a:r>
              <a:rPr lang="ja-JP" altLang="en-US" sz="4000"/>
              <a:t>小規模自治体：</a:t>
            </a:r>
          </a:p>
        </p:txBody>
      </p:sp>
      <p:sp>
        <p:nvSpPr>
          <p:cNvPr id="32771" name="Rectangle 3"/>
          <p:cNvSpPr>
            <a:spLocks noGrp="1" noChangeArrowheads="1"/>
          </p:cNvSpPr>
          <p:nvPr>
            <p:ph type="body" idx="1"/>
          </p:nvPr>
        </p:nvSpPr>
        <p:spPr>
          <a:xfrm>
            <a:off x="457200" y="1196752"/>
            <a:ext cx="8229600" cy="4525963"/>
          </a:xfrm>
        </p:spPr>
        <p:txBody>
          <a:bodyPr>
            <a:noAutofit/>
          </a:bodyPr>
          <a:lstStyle/>
          <a:p>
            <a:r>
              <a:rPr lang="ja-JP" altLang="en-US" sz="4000" dirty="0"/>
              <a:t>とりあえず、一応は何でも</a:t>
            </a:r>
            <a:r>
              <a:rPr lang="ja-JP" altLang="en-US" sz="4000" dirty="0" smtClean="0"/>
              <a:t>ある（</a:t>
            </a:r>
            <a:r>
              <a:rPr lang="ja-JP" altLang="en-US" sz="4000" dirty="0"/>
              <a:t>当座の雇用を</a:t>
            </a:r>
            <a:r>
              <a:rPr lang="ja-JP" altLang="en-US" sz="4000" dirty="0" smtClean="0"/>
              <a:t>含めて）が、</a:t>
            </a:r>
            <a:r>
              <a:rPr lang="ja-JP" altLang="en-US" sz="4000" dirty="0"/>
              <a:t>将来への希望がない。 </a:t>
            </a:r>
          </a:p>
          <a:p>
            <a:r>
              <a:rPr lang="ja-JP" altLang="en-US" sz="4000" dirty="0"/>
              <a:t>特に都会で就職・結婚した息子・娘が帰ってくる見込みはない（強制もできない）ので、農業の後継者がいない。当面、土木関係の仕事で現金収入を得ていても、これが長続きするような気がしない。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115616" y="744555"/>
            <a:ext cx="7632848" cy="5928147"/>
          </a:xfrm>
          <a:prstGeom prst="rect">
            <a:avLst/>
          </a:prstGeom>
          <a:noFill/>
          <a:ln w="9525">
            <a:noFill/>
            <a:miter lim="800000"/>
            <a:headEnd/>
            <a:tailEnd/>
          </a:ln>
        </p:spPr>
      </p:pic>
      <p:sp>
        <p:nvSpPr>
          <p:cNvPr id="5" name="タイトル 4"/>
          <p:cNvSpPr>
            <a:spLocks noGrp="1"/>
          </p:cNvSpPr>
          <p:nvPr>
            <p:ph type="title"/>
          </p:nvPr>
        </p:nvSpPr>
        <p:spPr>
          <a:xfrm>
            <a:off x="457200" y="-171400"/>
            <a:ext cx="8229600" cy="1143000"/>
          </a:xfrm>
        </p:spPr>
        <p:txBody>
          <a:bodyPr/>
          <a:lstStyle/>
          <a:p>
            <a:r>
              <a:rPr kumimoji="1" lang="ja-JP" altLang="en-US" dirty="0" smtClean="0"/>
              <a:t>２０５０年無居住化地点</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タイトル 1"/>
          <p:cNvSpPr>
            <a:spLocks noGrp="1"/>
          </p:cNvSpPr>
          <p:nvPr>
            <p:ph type="title"/>
          </p:nvPr>
        </p:nvSpPr>
        <p:spPr>
          <a:xfrm>
            <a:off x="457200" y="44450"/>
            <a:ext cx="8229600" cy="1143000"/>
          </a:xfrm>
          <a:ln w="57150">
            <a:solidFill>
              <a:schemeClr val="tx1">
                <a:lumMod val="95000"/>
                <a:lumOff val="5000"/>
              </a:schemeClr>
            </a:solidFill>
          </a:ln>
        </p:spPr>
        <p:txBody>
          <a:bodyPr/>
          <a:lstStyle/>
          <a:p>
            <a:pPr>
              <a:defRPr/>
            </a:pPr>
            <a:r>
              <a:rPr lang="ja-JP" altLang="en-US" dirty="0" smtClean="0"/>
              <a:t>国土政策のメッセージ</a:t>
            </a:r>
          </a:p>
        </p:txBody>
      </p:sp>
      <p:sp>
        <p:nvSpPr>
          <p:cNvPr id="199683" name="コンテンツ プレースホルダ 2"/>
          <p:cNvSpPr>
            <a:spLocks noGrp="1"/>
          </p:cNvSpPr>
          <p:nvPr>
            <p:ph idx="1"/>
          </p:nvPr>
        </p:nvSpPr>
        <p:spPr>
          <a:xfrm>
            <a:off x="457200" y="1268413"/>
            <a:ext cx="8229600" cy="5473700"/>
          </a:xfrm>
        </p:spPr>
        <p:txBody>
          <a:bodyPr>
            <a:normAutofit fontScale="92500"/>
          </a:bodyPr>
          <a:lstStyle/>
          <a:p>
            <a:r>
              <a:rPr lang="ja-JP" altLang="en-US" dirty="0" smtClean="0"/>
              <a:t>経済政策（</a:t>
            </a:r>
            <a:r>
              <a:rPr lang="en-US" altLang="ja-JP" dirty="0" smtClean="0"/>
              <a:t>GDP</a:t>
            </a:r>
            <a:r>
              <a:rPr lang="ja-JP" altLang="en-US" dirty="0" smtClean="0"/>
              <a:t>）治安政策（犯罪数）土地政策（面積）と比較するメッセージの具体性なし</a:t>
            </a:r>
            <a:endParaRPr lang="en-US" altLang="ja-JP" dirty="0" smtClean="0"/>
          </a:p>
          <a:p>
            <a:r>
              <a:rPr lang="ja-JP" altLang="en-US" dirty="0" smtClean="0"/>
              <a:t>日本政策と置き換えると、国防の色彩</a:t>
            </a:r>
            <a:endParaRPr lang="en-US" altLang="ja-JP" dirty="0" smtClean="0"/>
          </a:p>
          <a:p>
            <a:r>
              <a:rPr lang="ja-JP" altLang="en-US" dirty="0" smtClean="0"/>
              <a:t>国防色を回避には、内向きのイメージが必要　　</a:t>
            </a:r>
            <a:endParaRPr lang="en-US" altLang="ja-JP" dirty="0" smtClean="0"/>
          </a:p>
          <a:p>
            <a:r>
              <a:rPr lang="ja-JP" altLang="en-US" dirty="0" smtClean="0"/>
              <a:t>国土総合開発計画の作成過程で、一日交通圏の概念発生（縮地術）</a:t>
            </a:r>
            <a:endParaRPr lang="en-US" altLang="ja-JP" dirty="0" smtClean="0"/>
          </a:p>
          <a:p>
            <a:r>
              <a:rPr lang="ja-JP" altLang="en-US" dirty="0" smtClean="0"/>
              <a:t>立法者の意図を超え最高上位の計画神話</a:t>
            </a:r>
            <a:endParaRPr lang="en-US" altLang="ja-JP" dirty="0" smtClean="0"/>
          </a:p>
          <a:p>
            <a:r>
              <a:rPr lang="ja-JP" altLang="en-US" dirty="0" smtClean="0">
                <a:solidFill>
                  <a:srgbClr val="FF0000"/>
                </a:solidFill>
              </a:rPr>
              <a:t>地域の個性の発揮「観光」の強調は国土計画の終焉を意味する</a:t>
            </a:r>
            <a:endParaRPr lang="en-US" altLang="ja-JP" dirty="0" smtClean="0">
              <a:solidFill>
                <a:srgbClr val="FF0000"/>
              </a:solidFill>
            </a:endParaRPr>
          </a:p>
          <a:p>
            <a:r>
              <a:rPr lang="ja-JP" altLang="en-US" dirty="0" smtClean="0">
                <a:solidFill>
                  <a:srgbClr val="FF0000"/>
                </a:solidFill>
              </a:rPr>
              <a:t>与那国島陸自駐屯で、国防アレルギー希薄化</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2419</Words>
  <Application>Microsoft Office PowerPoint</Application>
  <PresentationFormat>画面に合わせる (4:3)</PresentationFormat>
  <Paragraphs>266</Paragraphs>
  <Slides>48</Slides>
  <Notes>48</Notes>
  <HiddenSlides>0</HiddenSlides>
  <MMClips>0</MMClips>
  <ScaleCrop>false</ScaleCrop>
  <HeadingPairs>
    <vt:vector size="4" baseType="variant">
      <vt:variant>
        <vt:lpstr>テーマ</vt:lpstr>
      </vt:variant>
      <vt:variant>
        <vt:i4>1</vt:i4>
      </vt:variant>
      <vt:variant>
        <vt:lpstr>スライド タイトル</vt:lpstr>
      </vt:variant>
      <vt:variant>
        <vt:i4>48</vt:i4>
      </vt:variant>
    </vt:vector>
  </HeadingPairs>
  <TitlesOfParts>
    <vt:vector size="49" baseType="lpstr">
      <vt:lpstr>Office テーマ</vt:lpstr>
      <vt:lpstr>都市デザイン論</vt:lpstr>
      <vt:lpstr>都市デザイン論　第二回  地域の均衡ある発展</vt:lpstr>
      <vt:lpstr>教科書のポイント</vt:lpstr>
      <vt:lpstr>均衡発展論の沿革</vt:lpstr>
      <vt:lpstr>資本主義と都市</vt:lpstr>
      <vt:lpstr>日本の特殊性</vt:lpstr>
      <vt:lpstr>小規模自治体：</vt:lpstr>
      <vt:lpstr>２０５０年無居住化地点</vt:lpstr>
      <vt:lpstr>国土政策のメッセージ</vt:lpstr>
      <vt:lpstr>「全国計画」制度の誕生</vt:lpstr>
      <vt:lpstr>国土計画の規範性</vt:lpstr>
      <vt:lpstr>人流計画の規範性</vt:lpstr>
      <vt:lpstr>ポツダム宣言の受諾</vt:lpstr>
      <vt:lpstr>日本人引揚げ施策</vt:lpstr>
      <vt:lpstr>戦争責任問題</vt:lpstr>
      <vt:lpstr>海外日本人引揚負担</vt:lpstr>
      <vt:lpstr>疎開と復帰</vt:lpstr>
      <vt:lpstr>農地改革等の評価</vt:lpstr>
      <vt:lpstr>電源開発</vt:lpstr>
      <vt:lpstr>交通政策</vt:lpstr>
      <vt:lpstr>観光政策</vt:lpstr>
      <vt:lpstr>経済の二重構造</vt:lpstr>
      <vt:lpstr>国民所得倍増計画</vt:lpstr>
      <vt:lpstr>政策先議から生まれた格差是正</vt:lpstr>
      <vt:lpstr>農業基本法</vt:lpstr>
      <vt:lpstr>中小企業基本法</vt:lpstr>
      <vt:lpstr>地域間格差是正</vt:lpstr>
      <vt:lpstr>シャープ勧告と税制</vt:lpstr>
      <vt:lpstr>都市人流問題の発生 住宅政策の発生</vt:lpstr>
      <vt:lpstr>終戦後の住宅政策</vt:lpstr>
      <vt:lpstr>通勤圏拡大と住宅双六</vt:lpstr>
      <vt:lpstr>通勤電車タダ論</vt:lpstr>
      <vt:lpstr>私鉄の持ち家供給政策</vt:lpstr>
      <vt:lpstr>就職と進学</vt:lpstr>
      <vt:lpstr>新全総と日本列島改造論</vt:lpstr>
      <vt:lpstr>都市政策大綱と新全総</vt:lpstr>
      <vt:lpstr>日本列島改造論</vt:lpstr>
      <vt:lpstr>新幹線整備計画等</vt:lpstr>
      <vt:lpstr>完成度の高い国土利用計画法制度</vt:lpstr>
      <vt:lpstr>計画理念論「国土の均衡ある発展」</vt:lpstr>
      <vt:lpstr>過疎</vt:lpstr>
      <vt:lpstr>スライド 42</vt:lpstr>
      <vt:lpstr>持続的な発展</vt:lpstr>
      <vt:lpstr>鉄道施設　物流⇒人流</vt:lpstr>
      <vt:lpstr>コンテスト行政への批判</vt:lpstr>
      <vt:lpstr>人口減少</vt:lpstr>
      <vt:lpstr>人口減少による格差是正</vt:lpstr>
      <vt:lpstr>最高裁判決「票の格差」</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都市デザイン論 第二回</dc:title>
  <dc:creator>teramae</dc:creator>
  <cp:lastModifiedBy>owner</cp:lastModifiedBy>
  <cp:revision>16</cp:revision>
  <dcterms:created xsi:type="dcterms:W3CDTF">2014-02-07T23:11:28Z</dcterms:created>
  <dcterms:modified xsi:type="dcterms:W3CDTF">2015-04-16T09:52:52Z</dcterms:modified>
</cp:coreProperties>
</file>